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5"/>
  </p:notesMasterIdLst>
  <p:sldIdLst>
    <p:sldId id="256" r:id="rId2"/>
    <p:sldId id="257" r:id="rId3"/>
    <p:sldId id="263" r:id="rId4"/>
    <p:sldId id="264" r:id="rId5"/>
    <p:sldId id="265" r:id="rId6"/>
    <p:sldId id="266" r:id="rId7"/>
    <p:sldId id="268" r:id="rId8"/>
    <p:sldId id="269" r:id="rId9"/>
    <p:sldId id="270" r:id="rId10"/>
    <p:sldId id="271" r:id="rId11"/>
    <p:sldId id="272" r:id="rId12"/>
    <p:sldId id="273" r:id="rId13"/>
    <p:sldId id="274" r:id="rId14"/>
    <p:sldId id="267" r:id="rId15"/>
    <p:sldId id="258" r:id="rId16"/>
    <p:sldId id="275" r:id="rId17"/>
    <p:sldId id="276" r:id="rId18"/>
    <p:sldId id="277" r:id="rId19"/>
    <p:sldId id="278" r:id="rId20"/>
    <p:sldId id="296" r:id="rId21"/>
    <p:sldId id="295" r:id="rId22"/>
    <p:sldId id="297" r:id="rId23"/>
    <p:sldId id="298" r:id="rId24"/>
    <p:sldId id="299" r:id="rId25"/>
    <p:sldId id="300" r:id="rId26"/>
    <p:sldId id="281" r:id="rId27"/>
    <p:sldId id="282" r:id="rId28"/>
    <p:sldId id="289" r:id="rId29"/>
    <p:sldId id="290" r:id="rId30"/>
    <p:sldId id="291" r:id="rId31"/>
    <p:sldId id="292" r:id="rId32"/>
    <p:sldId id="293" r:id="rId33"/>
    <p:sldId id="294" r:id="rId34"/>
    <p:sldId id="301" r:id="rId35"/>
    <p:sldId id="302" r:id="rId36"/>
    <p:sldId id="305" r:id="rId37"/>
    <p:sldId id="303" r:id="rId38"/>
    <p:sldId id="306" r:id="rId39"/>
    <p:sldId id="307" r:id="rId40"/>
    <p:sldId id="308" r:id="rId41"/>
    <p:sldId id="311" r:id="rId42"/>
    <p:sldId id="312" r:id="rId43"/>
    <p:sldId id="310" r:id="rId44"/>
    <p:sldId id="313" r:id="rId45"/>
    <p:sldId id="324" r:id="rId46"/>
    <p:sldId id="317" r:id="rId47"/>
    <p:sldId id="316" r:id="rId48"/>
    <p:sldId id="314" r:id="rId49"/>
    <p:sldId id="325" r:id="rId50"/>
    <p:sldId id="326" r:id="rId51"/>
    <p:sldId id="327" r:id="rId52"/>
    <p:sldId id="328" r:id="rId53"/>
    <p:sldId id="315" r:id="rId54"/>
    <p:sldId id="318" r:id="rId55"/>
    <p:sldId id="319" r:id="rId56"/>
    <p:sldId id="320" r:id="rId57"/>
    <p:sldId id="321" r:id="rId58"/>
    <p:sldId id="322" r:id="rId59"/>
    <p:sldId id="323" r:id="rId60"/>
    <p:sldId id="329" r:id="rId61"/>
    <p:sldId id="330" r:id="rId62"/>
    <p:sldId id="331" r:id="rId63"/>
    <p:sldId id="332" r:id="rId64"/>
    <p:sldId id="333" r:id="rId65"/>
    <p:sldId id="351" r:id="rId66"/>
    <p:sldId id="352" r:id="rId67"/>
    <p:sldId id="348" r:id="rId68"/>
    <p:sldId id="349" r:id="rId69"/>
    <p:sldId id="350" r:id="rId70"/>
    <p:sldId id="335" r:id="rId71"/>
    <p:sldId id="336" r:id="rId72"/>
    <p:sldId id="337" r:id="rId73"/>
    <p:sldId id="338" r:id="rId74"/>
    <p:sldId id="339" r:id="rId75"/>
    <p:sldId id="398" r:id="rId76"/>
    <p:sldId id="401" r:id="rId77"/>
    <p:sldId id="399" r:id="rId78"/>
    <p:sldId id="341" r:id="rId79"/>
    <p:sldId id="402" r:id="rId80"/>
    <p:sldId id="408" r:id="rId81"/>
    <p:sldId id="404" r:id="rId82"/>
    <p:sldId id="409" r:id="rId83"/>
    <p:sldId id="410" r:id="rId84"/>
    <p:sldId id="411" r:id="rId85"/>
    <p:sldId id="412" r:id="rId86"/>
    <p:sldId id="342" r:id="rId87"/>
    <p:sldId id="343" r:id="rId88"/>
    <p:sldId id="344" r:id="rId89"/>
    <p:sldId id="415" r:id="rId90"/>
    <p:sldId id="416" r:id="rId91"/>
    <p:sldId id="417" r:id="rId92"/>
    <p:sldId id="353" r:id="rId93"/>
    <p:sldId id="355" r:id="rId94"/>
    <p:sldId id="356" r:id="rId95"/>
    <p:sldId id="357" r:id="rId96"/>
    <p:sldId id="392" r:id="rId97"/>
    <p:sldId id="393" r:id="rId98"/>
    <p:sldId id="394" r:id="rId99"/>
    <p:sldId id="395" r:id="rId100"/>
    <p:sldId id="396" r:id="rId101"/>
    <p:sldId id="397" r:id="rId102"/>
    <p:sldId id="358" r:id="rId103"/>
    <p:sldId id="360" r:id="rId104"/>
    <p:sldId id="361" r:id="rId105"/>
    <p:sldId id="418"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86" r:id="rId120"/>
    <p:sldId id="385" r:id="rId121"/>
    <p:sldId id="376" r:id="rId122"/>
    <p:sldId id="377" r:id="rId123"/>
    <p:sldId id="378" r:id="rId124"/>
    <p:sldId id="379" r:id="rId125"/>
    <p:sldId id="380" r:id="rId126"/>
    <p:sldId id="381" r:id="rId127"/>
    <p:sldId id="382" r:id="rId128"/>
    <p:sldId id="383" r:id="rId129"/>
    <p:sldId id="384" r:id="rId130"/>
    <p:sldId id="388" r:id="rId131"/>
    <p:sldId id="389" r:id="rId132"/>
    <p:sldId id="390" r:id="rId133"/>
    <p:sldId id="391" r:id="rId1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預設章節" id="{D03D9BCC-24B8-463C-97D9-848268F1EDE2}">
          <p14:sldIdLst>
            <p14:sldId id="256"/>
            <p14:sldId id="257"/>
            <p14:sldId id="263"/>
            <p14:sldId id="264"/>
            <p14:sldId id="265"/>
            <p14:sldId id="266"/>
            <p14:sldId id="268"/>
            <p14:sldId id="269"/>
            <p14:sldId id="270"/>
            <p14:sldId id="271"/>
            <p14:sldId id="272"/>
            <p14:sldId id="273"/>
            <p14:sldId id="274"/>
            <p14:sldId id="267"/>
            <p14:sldId id="258"/>
            <p14:sldId id="275"/>
            <p14:sldId id="276"/>
            <p14:sldId id="277"/>
            <p14:sldId id="278"/>
            <p14:sldId id="296"/>
            <p14:sldId id="295"/>
            <p14:sldId id="297"/>
            <p14:sldId id="298"/>
            <p14:sldId id="299"/>
            <p14:sldId id="300"/>
            <p14:sldId id="281"/>
            <p14:sldId id="282"/>
            <p14:sldId id="289"/>
            <p14:sldId id="290"/>
            <p14:sldId id="291"/>
            <p14:sldId id="292"/>
            <p14:sldId id="293"/>
            <p14:sldId id="294"/>
            <p14:sldId id="301"/>
            <p14:sldId id="302"/>
            <p14:sldId id="305"/>
            <p14:sldId id="303"/>
            <p14:sldId id="306"/>
            <p14:sldId id="307"/>
            <p14:sldId id="308"/>
            <p14:sldId id="311"/>
            <p14:sldId id="312"/>
            <p14:sldId id="310"/>
            <p14:sldId id="313"/>
            <p14:sldId id="324"/>
            <p14:sldId id="317"/>
            <p14:sldId id="316"/>
            <p14:sldId id="314"/>
            <p14:sldId id="325"/>
            <p14:sldId id="326"/>
            <p14:sldId id="327"/>
            <p14:sldId id="328"/>
            <p14:sldId id="315"/>
            <p14:sldId id="318"/>
            <p14:sldId id="319"/>
            <p14:sldId id="320"/>
            <p14:sldId id="321"/>
            <p14:sldId id="322"/>
            <p14:sldId id="323"/>
            <p14:sldId id="329"/>
            <p14:sldId id="330"/>
            <p14:sldId id="331"/>
            <p14:sldId id="332"/>
            <p14:sldId id="333"/>
            <p14:sldId id="351"/>
            <p14:sldId id="352"/>
            <p14:sldId id="348"/>
            <p14:sldId id="349"/>
            <p14:sldId id="350"/>
            <p14:sldId id="335"/>
            <p14:sldId id="336"/>
            <p14:sldId id="337"/>
            <p14:sldId id="338"/>
            <p14:sldId id="339"/>
            <p14:sldId id="398"/>
            <p14:sldId id="401"/>
            <p14:sldId id="399"/>
            <p14:sldId id="341"/>
            <p14:sldId id="402"/>
            <p14:sldId id="408"/>
            <p14:sldId id="404"/>
            <p14:sldId id="409"/>
            <p14:sldId id="410"/>
            <p14:sldId id="411"/>
            <p14:sldId id="412"/>
            <p14:sldId id="342"/>
            <p14:sldId id="343"/>
            <p14:sldId id="344"/>
            <p14:sldId id="415"/>
            <p14:sldId id="416"/>
            <p14:sldId id="417"/>
            <p14:sldId id="353"/>
            <p14:sldId id="355"/>
            <p14:sldId id="356"/>
            <p14:sldId id="357"/>
            <p14:sldId id="392"/>
            <p14:sldId id="393"/>
            <p14:sldId id="394"/>
            <p14:sldId id="395"/>
            <p14:sldId id="396"/>
            <p14:sldId id="397"/>
            <p14:sldId id="358"/>
            <p14:sldId id="360"/>
            <p14:sldId id="361"/>
            <p14:sldId id="418"/>
            <p14:sldId id="362"/>
            <p14:sldId id="363"/>
            <p14:sldId id="364"/>
            <p14:sldId id="365"/>
            <p14:sldId id="366"/>
            <p14:sldId id="367"/>
            <p14:sldId id="368"/>
            <p14:sldId id="369"/>
            <p14:sldId id="370"/>
            <p14:sldId id="371"/>
            <p14:sldId id="372"/>
            <p14:sldId id="373"/>
            <p14:sldId id="374"/>
            <p14:sldId id="386"/>
            <p14:sldId id="385"/>
            <p14:sldId id="376"/>
            <p14:sldId id="377"/>
            <p14:sldId id="378"/>
            <p14:sldId id="379"/>
            <p14:sldId id="380"/>
            <p14:sldId id="381"/>
            <p14:sldId id="382"/>
            <p14:sldId id="383"/>
            <p14:sldId id="384"/>
            <p14:sldId id="388"/>
            <p14:sldId id="389"/>
            <p14:sldId id="390"/>
            <p14:sldId id="391"/>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83659" autoAdjust="0"/>
  </p:normalViewPr>
  <p:slideViewPr>
    <p:cSldViewPr snapToGrid="0">
      <p:cViewPr>
        <p:scale>
          <a:sx n="85" d="100"/>
          <a:sy n="85" d="100"/>
        </p:scale>
        <p:origin x="-1195"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575917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14a88d947_0_5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Google Shape;93;g314a88d94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6524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14a88d947_0_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Google Shape;99;g314a88d94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39211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fdf65495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fdf65495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fdf65495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fdf65495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fdf65495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fdf65495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07059ed2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07059ed2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07059ed2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07059ed2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07059ed2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07059ed2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07059ed2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07059ed2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07059ed2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07059ed2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a93062315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a93062315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07059ed2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07059ed2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07059ed2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07059ed2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a9306231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a9306231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898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100" b="0" i="0" u="none" strike="noStrike" cap="none" dirty="0" smtClean="0">
                <a:solidFill>
                  <a:srgbClr val="000000"/>
                </a:solidFill>
                <a:effectLst/>
                <a:latin typeface="Arial"/>
                <a:ea typeface="Arial"/>
                <a:cs typeface="Arial"/>
                <a:sym typeface="Arial"/>
              </a:rPr>
              <a:t>机器学习界的炼丹师们最喜欢的数据有什么特点？窃以为，莫过于“</a:t>
            </a:r>
            <a:r>
              <a:rPr lang="zh-CN" altLang="en-US" sz="1100" b="1" i="0" u="none" strike="noStrike" cap="none" dirty="0" smtClean="0">
                <a:solidFill>
                  <a:srgbClr val="000000"/>
                </a:solidFill>
                <a:effectLst/>
                <a:latin typeface="Arial"/>
                <a:ea typeface="Arial"/>
                <a:cs typeface="Arial"/>
                <a:sym typeface="Arial"/>
              </a:rPr>
              <a:t>独立同分布</a:t>
            </a:r>
            <a:r>
              <a:rPr lang="zh-CN" altLang="en-US" sz="1100" b="0" i="0" u="none" strike="noStrike" cap="none" dirty="0" smtClean="0">
                <a:solidFill>
                  <a:srgbClr val="000000"/>
                </a:solidFill>
                <a:effectLst/>
                <a:latin typeface="Arial"/>
                <a:ea typeface="Arial"/>
                <a:cs typeface="Arial"/>
                <a:sym typeface="Arial"/>
              </a:rPr>
              <a:t>”了，即</a:t>
            </a:r>
            <a:r>
              <a:rPr lang="en-US" altLang="zh-CN" sz="1100" b="0" i="1" u="none" strike="noStrike" cap="none" dirty="0" smtClean="0">
                <a:solidFill>
                  <a:srgbClr val="000000"/>
                </a:solidFill>
                <a:effectLst/>
                <a:latin typeface="Arial"/>
                <a:ea typeface="Arial"/>
                <a:cs typeface="Arial"/>
                <a:sym typeface="Arial"/>
              </a:rPr>
              <a:t>independent and identically distributed</a:t>
            </a:r>
            <a:r>
              <a:rPr lang="zh-CN" altLang="en-US" sz="1100" b="0" i="0" u="none" strike="noStrike" cap="none" dirty="0" smtClean="0">
                <a:solidFill>
                  <a:srgbClr val="000000"/>
                </a:solidFill>
                <a:effectLst/>
                <a:latin typeface="Arial"/>
                <a:ea typeface="Arial"/>
                <a:cs typeface="Arial"/>
                <a:sym typeface="Arial"/>
              </a:rPr>
              <a:t>，简称为</a:t>
            </a:r>
            <a:r>
              <a:rPr lang="zh-CN" altLang="en-US" sz="1100" b="0" i="1" u="none" strike="noStrike" cap="none" dirty="0" smtClean="0">
                <a:solidFill>
                  <a:srgbClr val="000000"/>
                </a:solidFill>
                <a:effectLst/>
                <a:latin typeface="Arial"/>
                <a:ea typeface="Arial"/>
                <a:cs typeface="Arial"/>
                <a:sym typeface="Arial"/>
              </a:rPr>
              <a:t> </a:t>
            </a:r>
            <a:r>
              <a:rPr lang="en-US" altLang="zh-CN" sz="1100" b="0" i="1" u="none" strike="noStrike" cap="none" dirty="0" err="1" smtClean="0">
                <a:solidFill>
                  <a:srgbClr val="000000"/>
                </a:solidFill>
                <a:effectLst/>
                <a:latin typeface="Arial"/>
                <a:ea typeface="Arial"/>
                <a:cs typeface="Arial"/>
                <a:sym typeface="Arial"/>
              </a:rPr>
              <a:t>i.i.d</a:t>
            </a:r>
            <a:r>
              <a:rPr lang="en-US" altLang="zh-CN" sz="1100" b="0" i="1"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独立同分布并非所有机器学习模型的必然要求（比如 </a:t>
            </a:r>
            <a:r>
              <a:rPr lang="en-US" altLang="zh-CN" sz="1100" b="0" i="0" u="none" strike="noStrike" cap="none" dirty="0" smtClean="0">
                <a:solidFill>
                  <a:srgbClr val="000000"/>
                </a:solidFill>
                <a:effectLst/>
                <a:latin typeface="Arial"/>
                <a:ea typeface="Arial"/>
                <a:cs typeface="Arial"/>
                <a:sym typeface="Arial"/>
              </a:rPr>
              <a:t>Naive Bayes </a:t>
            </a:r>
            <a:r>
              <a:rPr lang="zh-CN" altLang="en-US" sz="1100" b="0" i="0" u="none" strike="noStrike" cap="none" dirty="0" smtClean="0">
                <a:solidFill>
                  <a:srgbClr val="000000"/>
                </a:solidFill>
                <a:effectLst/>
                <a:latin typeface="Arial"/>
                <a:ea typeface="Arial"/>
                <a:cs typeface="Arial"/>
                <a:sym typeface="Arial"/>
              </a:rPr>
              <a:t>模型就建立在特征彼此独立的基础之上，而</a:t>
            </a:r>
            <a:r>
              <a:rPr lang="en-US" altLang="zh-CN" sz="1100" b="0" i="0" u="none" strike="noStrike" cap="none" dirty="0" smtClean="0">
                <a:solidFill>
                  <a:srgbClr val="000000"/>
                </a:solidFill>
                <a:effectLst/>
                <a:latin typeface="Arial"/>
                <a:ea typeface="Arial"/>
                <a:cs typeface="Arial"/>
                <a:sym typeface="Arial"/>
              </a:rPr>
              <a:t>Logistic Regression </a:t>
            </a:r>
            <a:r>
              <a:rPr lang="zh-CN" altLang="en-US" sz="1100" b="0" i="0" u="none" strike="noStrike" cap="none" dirty="0" smtClean="0">
                <a:solidFill>
                  <a:srgbClr val="000000"/>
                </a:solidFill>
                <a:effectLst/>
                <a:latin typeface="Arial"/>
                <a:ea typeface="Arial"/>
                <a:cs typeface="Arial"/>
                <a:sym typeface="Arial"/>
              </a:rPr>
              <a:t>和 神经网络 则在非独立的特征数据上依然可以训练出很好的模型），但独立同分布的数据可以简化常规机器学习模型的训练、提升机器学习模型的预测能力，已经是一个共识。</a:t>
            </a:r>
          </a:p>
          <a:p>
            <a:r>
              <a:rPr lang="zh-CN" altLang="en-US" sz="1100" b="0" i="0" u="none" strike="noStrike" cap="none" dirty="0" smtClean="0">
                <a:solidFill>
                  <a:srgbClr val="000000"/>
                </a:solidFill>
                <a:effectLst/>
                <a:latin typeface="Arial"/>
                <a:ea typeface="Arial"/>
                <a:cs typeface="Arial"/>
                <a:sym typeface="Arial"/>
              </a:rPr>
              <a:t/>
            </a:r>
            <a:br>
              <a:rPr lang="zh-CN" altLang="en-US" sz="1100" b="0" i="0" u="none" strike="noStrike" cap="none" dirty="0" smtClean="0">
                <a:solidFill>
                  <a:srgbClr val="000000"/>
                </a:solidFill>
                <a:effectLst/>
                <a:latin typeface="Arial"/>
                <a:ea typeface="Arial"/>
                <a:cs typeface="Arial"/>
                <a:sym typeface="Arial"/>
              </a:rPr>
            </a:br>
            <a:endParaRPr lang="zh-CN" altLang="en-US" sz="1100" b="0" i="0" u="none" strike="noStrike" cap="none" dirty="0" smtClean="0">
              <a:solidFill>
                <a:srgbClr val="000000"/>
              </a:solidFill>
              <a:effectLst/>
              <a:latin typeface="Arial"/>
              <a:ea typeface="Arial"/>
              <a:cs typeface="Arial"/>
              <a:sym typeface="Arial"/>
            </a:endParaRPr>
          </a:p>
          <a:p>
            <a:r>
              <a:rPr lang="zh-CN" altLang="en-US" sz="1100" b="0" i="0" u="none" strike="noStrike" cap="none" dirty="0" smtClean="0">
                <a:solidFill>
                  <a:srgbClr val="000000"/>
                </a:solidFill>
                <a:effectLst/>
                <a:latin typeface="Arial"/>
                <a:ea typeface="Arial"/>
                <a:cs typeface="Arial"/>
                <a:sym typeface="Arial"/>
              </a:rPr>
              <a:t>因此，在把数据喂给机器学习模型之前，“</a:t>
            </a:r>
            <a:r>
              <a:rPr lang="zh-CN" altLang="en-US" sz="1100" b="1" i="0" u="none" strike="noStrike" cap="none" dirty="0" smtClean="0">
                <a:solidFill>
                  <a:srgbClr val="000000"/>
                </a:solidFill>
                <a:effectLst/>
                <a:latin typeface="Arial"/>
                <a:ea typeface="Arial"/>
                <a:cs typeface="Arial"/>
                <a:sym typeface="Arial"/>
              </a:rPr>
              <a:t>白化（</a:t>
            </a:r>
            <a:r>
              <a:rPr lang="en-US" altLang="zh-CN" sz="1100" b="1" i="0" u="none" strike="noStrike" cap="none" dirty="0" smtClean="0">
                <a:solidFill>
                  <a:srgbClr val="000000"/>
                </a:solidFill>
                <a:effectLst/>
                <a:latin typeface="Arial"/>
                <a:ea typeface="Arial"/>
                <a:cs typeface="Arial"/>
                <a:sym typeface="Arial"/>
              </a:rPr>
              <a:t>whitening</a:t>
            </a:r>
            <a:r>
              <a:rPr lang="zh-CN" altLang="en-US" sz="1100" b="1" i="0" u="none" strike="noStrike" cap="none" dirty="0" smtClean="0">
                <a:solidFill>
                  <a:srgbClr val="000000"/>
                </a:solidFill>
                <a:effectLst/>
                <a:latin typeface="Arial"/>
                <a:ea typeface="Arial"/>
                <a:cs typeface="Arial"/>
                <a:sym typeface="Arial"/>
              </a:rPr>
              <a:t>）</a:t>
            </a:r>
            <a:r>
              <a:rPr lang="zh-CN" altLang="en-US" sz="1100" b="0" i="0" u="none" strike="noStrike" cap="none" dirty="0" smtClean="0">
                <a:solidFill>
                  <a:srgbClr val="000000"/>
                </a:solidFill>
                <a:effectLst/>
                <a:latin typeface="Arial"/>
                <a:ea typeface="Arial"/>
                <a:cs typeface="Arial"/>
                <a:sym typeface="Arial"/>
              </a:rPr>
              <a:t>”是一个重要的数据预处理步骤。白化一般包含两个目的：</a:t>
            </a:r>
          </a:p>
          <a:p>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1</a:t>
            </a:r>
            <a:r>
              <a:rPr lang="zh-CN" altLang="en-US" sz="1100" b="0" i="0" u="none" strike="noStrike" cap="none" dirty="0" smtClean="0">
                <a:solidFill>
                  <a:srgbClr val="000000"/>
                </a:solidFill>
                <a:effectLst/>
                <a:latin typeface="Arial"/>
                <a:ea typeface="Arial"/>
                <a:cs typeface="Arial"/>
                <a:sym typeface="Arial"/>
              </a:rPr>
              <a:t>）</a:t>
            </a:r>
            <a:r>
              <a:rPr lang="zh-CN" altLang="en-US" sz="1100" b="0" i="1" u="none" strike="noStrike" cap="none" dirty="0" smtClean="0">
                <a:solidFill>
                  <a:srgbClr val="000000"/>
                </a:solidFill>
                <a:effectLst/>
                <a:latin typeface="Arial"/>
                <a:ea typeface="Arial"/>
                <a:cs typeface="Arial"/>
                <a:sym typeface="Arial"/>
              </a:rPr>
              <a:t>去除特征之间的相关性</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—&gt; </a:t>
            </a:r>
            <a:r>
              <a:rPr lang="zh-CN" altLang="en-US" sz="1100" b="0" i="0" u="none" strike="noStrike" cap="none" dirty="0" smtClean="0">
                <a:solidFill>
                  <a:srgbClr val="000000"/>
                </a:solidFill>
                <a:effectLst/>
                <a:latin typeface="Arial"/>
                <a:ea typeface="Arial"/>
                <a:cs typeface="Arial"/>
                <a:sym typeface="Arial"/>
              </a:rPr>
              <a:t>独立；</a:t>
            </a:r>
          </a:p>
          <a:p>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2</a:t>
            </a:r>
            <a:r>
              <a:rPr lang="zh-CN" altLang="en-US" sz="1100" b="0" i="0" u="none" strike="noStrike" cap="none" dirty="0" smtClean="0">
                <a:solidFill>
                  <a:srgbClr val="000000"/>
                </a:solidFill>
                <a:effectLst/>
                <a:latin typeface="Arial"/>
                <a:ea typeface="Arial"/>
                <a:cs typeface="Arial"/>
                <a:sym typeface="Arial"/>
              </a:rPr>
              <a:t>）</a:t>
            </a:r>
            <a:r>
              <a:rPr lang="zh-CN" altLang="en-US" sz="1100" b="0" i="1" u="none" strike="noStrike" cap="none" dirty="0" smtClean="0">
                <a:solidFill>
                  <a:srgbClr val="000000"/>
                </a:solidFill>
                <a:effectLst/>
                <a:latin typeface="Arial"/>
                <a:ea typeface="Arial"/>
                <a:cs typeface="Arial"/>
                <a:sym typeface="Arial"/>
              </a:rPr>
              <a:t>使得所有特征具有相同的均值和方差</a:t>
            </a:r>
            <a:r>
              <a:rPr lang="zh-CN" altLang="en-US" sz="1100" b="0" i="0" u="none" strike="noStrike" cap="none" dirty="0" smtClean="0">
                <a:solidFill>
                  <a:srgbClr val="000000"/>
                </a:solidFill>
                <a:effectLst/>
                <a:latin typeface="Arial"/>
                <a:ea typeface="Arial"/>
                <a:cs typeface="Arial"/>
                <a:sym typeface="Arial"/>
              </a:rPr>
              <a:t> </a:t>
            </a:r>
            <a:r>
              <a:rPr lang="en-US" altLang="zh-CN" sz="1100" b="0" i="0" u="none" strike="noStrike" cap="none" dirty="0" smtClean="0">
                <a:solidFill>
                  <a:srgbClr val="000000"/>
                </a:solidFill>
                <a:effectLst/>
                <a:latin typeface="Arial"/>
                <a:ea typeface="Arial"/>
                <a:cs typeface="Arial"/>
                <a:sym typeface="Arial"/>
              </a:rPr>
              <a:t>—&gt; </a:t>
            </a:r>
            <a:r>
              <a:rPr lang="zh-CN" altLang="en-US" sz="1100" b="0" i="0" u="none" strike="noStrike" cap="none" dirty="0" smtClean="0">
                <a:solidFill>
                  <a:srgbClr val="000000"/>
                </a:solidFill>
                <a:effectLst/>
                <a:latin typeface="Arial"/>
                <a:ea typeface="Arial"/>
                <a:cs typeface="Arial"/>
                <a:sym typeface="Arial"/>
              </a:rPr>
              <a:t>同分布。</a:t>
            </a:r>
          </a:p>
          <a:p>
            <a:pPr marL="158750" indent="0">
              <a:buNone/>
            </a:pPr>
            <a:endParaRPr lang="zh-TW" altLang="en-US" dirty="0"/>
          </a:p>
        </p:txBody>
      </p:sp>
    </p:spTree>
    <p:extLst>
      <p:ext uri="{BB962C8B-B14F-4D97-AF65-F5344CB8AC3E}">
        <p14:creationId xmlns:p14="http://schemas.microsoft.com/office/powerpoint/2010/main" val="1794428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CN" altLang="en-US" sz="1100" b="0" i="0" u="none" strike="noStrike" cap="none" dirty="0" smtClean="0">
                <a:solidFill>
                  <a:srgbClr val="000000"/>
                </a:solidFill>
                <a:effectLst/>
                <a:latin typeface="Arial"/>
                <a:ea typeface="Arial"/>
                <a:cs typeface="Arial"/>
                <a:sym typeface="Arial"/>
              </a:rPr>
              <a:t>其一，上层参数需要不断适应新的输入数据分布，降低学习速度。</a:t>
            </a:r>
          </a:p>
          <a:p>
            <a:pPr marL="158750" indent="0">
              <a:buNone/>
            </a:pPr>
            <a:r>
              <a:rPr lang="zh-CN" altLang="en-US" sz="1100" b="0" i="0" u="none" strike="noStrike" cap="none" dirty="0" smtClean="0">
                <a:solidFill>
                  <a:srgbClr val="000000"/>
                </a:solidFill>
                <a:effectLst/>
                <a:latin typeface="Arial"/>
                <a:ea typeface="Arial"/>
                <a:cs typeface="Arial"/>
                <a:sym typeface="Arial"/>
              </a:rPr>
              <a:t>其二，下层输入的变化可能趋向于变大或者变小，导致上层落入饱和区，使得学习过早停止。</a:t>
            </a:r>
          </a:p>
          <a:p>
            <a:pPr marL="158750" indent="0">
              <a:buNone/>
            </a:pPr>
            <a:r>
              <a:rPr lang="zh-CN" altLang="en-US" sz="1100" b="0" i="0" u="none" strike="noStrike" cap="none" dirty="0" smtClean="0">
                <a:solidFill>
                  <a:srgbClr val="000000"/>
                </a:solidFill>
                <a:effectLst/>
                <a:latin typeface="Arial"/>
                <a:ea typeface="Arial"/>
                <a:cs typeface="Arial"/>
                <a:sym typeface="Arial"/>
              </a:rPr>
              <a:t>其三，每层的更新都会影响到其它层，因此每层的参数更新策略需要尽可能的谨慎。</a:t>
            </a:r>
            <a:r>
              <a:rPr lang="zh-CN" altLang="en-US" dirty="0" smtClean="0"/>
              <a:t/>
            </a:r>
            <a:br>
              <a:rPr lang="zh-CN" altLang="en-US" dirty="0" smtClean="0"/>
            </a:br>
            <a:endParaRPr lang="zh-TW" altLang="en-US" dirty="0"/>
          </a:p>
        </p:txBody>
      </p:sp>
    </p:spTree>
    <p:extLst>
      <p:ext uri="{BB962C8B-B14F-4D97-AF65-F5344CB8AC3E}">
        <p14:creationId xmlns:p14="http://schemas.microsoft.com/office/powerpoint/2010/main" val="3905378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CN" altLang="en-US" sz="1100" b="0" i="0" u="none" strike="noStrike" cap="none" dirty="0" smtClean="0">
                <a:solidFill>
                  <a:srgbClr val="000000"/>
                </a:solidFill>
                <a:effectLst/>
                <a:latin typeface="Arial"/>
                <a:ea typeface="Arial"/>
                <a:cs typeface="Arial"/>
                <a:sym typeface="Arial"/>
              </a:rPr>
              <a:t>第一步的变换将输入数据限制到了一个全局统一的确定范围（均值为 </a:t>
            </a:r>
            <a:r>
              <a:rPr lang="en-US" altLang="zh-CN" sz="1100" b="0" i="0" u="none" strike="noStrike" cap="none" dirty="0" smtClean="0">
                <a:solidFill>
                  <a:srgbClr val="000000"/>
                </a:solidFill>
                <a:effectLst/>
                <a:latin typeface="Arial"/>
                <a:ea typeface="Arial"/>
                <a:cs typeface="Arial"/>
                <a:sym typeface="Arial"/>
              </a:rPr>
              <a:t>0</a:t>
            </a:r>
            <a:r>
              <a:rPr lang="zh-CN" altLang="en-US" sz="1100" b="0" i="0" u="none" strike="noStrike" cap="none" dirty="0" smtClean="0">
                <a:solidFill>
                  <a:srgbClr val="000000"/>
                </a:solidFill>
                <a:effectLst/>
                <a:latin typeface="Arial"/>
                <a:ea typeface="Arial"/>
                <a:cs typeface="Arial"/>
                <a:sym typeface="Arial"/>
              </a:rPr>
              <a:t>、方差为 </a:t>
            </a:r>
            <a:r>
              <a:rPr lang="en-US" altLang="zh-CN" sz="1100" b="0" i="0" u="none" strike="noStrike" cap="none" dirty="0" smtClean="0">
                <a:solidFill>
                  <a:srgbClr val="000000"/>
                </a:solidFill>
                <a:effectLst/>
                <a:latin typeface="Arial"/>
                <a:ea typeface="Arial"/>
                <a:cs typeface="Arial"/>
                <a:sym typeface="Arial"/>
              </a:rPr>
              <a:t>1</a:t>
            </a:r>
            <a:r>
              <a:rPr lang="zh-CN" altLang="en-US" sz="1100" b="0" i="0" u="none" strike="noStrike" cap="none" dirty="0" smtClean="0">
                <a:solidFill>
                  <a:srgbClr val="000000"/>
                </a:solidFill>
                <a:effectLst/>
                <a:latin typeface="Arial"/>
                <a:ea typeface="Arial"/>
                <a:cs typeface="Arial"/>
                <a:sym typeface="Arial"/>
              </a:rPr>
              <a:t>）。下层神经元可能很努力地在学习，但不论其如何变化，其输出的结果在交给上层神经元进行处理之前，将被粗暴地重新调整到这一固定范围。</a:t>
            </a:r>
          </a:p>
          <a:p>
            <a:pPr marL="158750" indent="0">
              <a:buNone/>
            </a:pPr>
            <a:endParaRPr lang="zh-TW" altLang="en-US" dirty="0"/>
          </a:p>
        </p:txBody>
      </p:sp>
    </p:spTree>
    <p:extLst>
      <p:ext uri="{BB962C8B-B14F-4D97-AF65-F5344CB8AC3E}">
        <p14:creationId xmlns:p14="http://schemas.microsoft.com/office/powerpoint/2010/main" val="3430201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CN" altLang="en-US" sz="1100" b="0" i="0" u="none" strike="noStrike" cap="none" dirty="0" smtClean="0">
                <a:solidFill>
                  <a:srgbClr val="000000"/>
                </a:solidFill>
                <a:effectLst/>
                <a:latin typeface="Arial"/>
                <a:ea typeface="Arial"/>
                <a:cs typeface="Arial"/>
                <a:sym typeface="Arial"/>
              </a:rPr>
              <a:t>为了尊重底层神经网络的学习结果，我们将规范化后的数据进行再平移和再缩放，使得每个神经元对应的输入范围是针对该神经元量身定制的一个确定范围（均值为  、方差为  ）。</a:t>
            </a:r>
            <a:r>
              <a:rPr lang="en-US" altLang="zh-CN" sz="1100" b="0" i="0" u="none" strike="noStrike" cap="none" dirty="0" smtClean="0">
                <a:solidFill>
                  <a:srgbClr val="000000"/>
                </a:solidFill>
                <a:effectLst/>
                <a:latin typeface="Arial"/>
                <a:ea typeface="Arial"/>
                <a:cs typeface="Arial"/>
                <a:sym typeface="Arial"/>
              </a:rPr>
              <a:t>rescale </a:t>
            </a:r>
            <a:r>
              <a:rPr lang="zh-CN" altLang="en-US" sz="1100" b="0" i="0" u="none" strike="noStrike" cap="none" dirty="0" smtClean="0">
                <a:solidFill>
                  <a:srgbClr val="000000"/>
                </a:solidFill>
                <a:effectLst/>
                <a:latin typeface="Arial"/>
                <a:ea typeface="Arial"/>
                <a:cs typeface="Arial"/>
                <a:sym typeface="Arial"/>
              </a:rPr>
              <a:t>和 </a:t>
            </a:r>
            <a:r>
              <a:rPr lang="en-US" altLang="zh-CN" sz="1100" b="0" i="0" u="none" strike="noStrike" cap="none" dirty="0" err="1" smtClean="0">
                <a:solidFill>
                  <a:srgbClr val="000000"/>
                </a:solidFill>
                <a:effectLst/>
                <a:latin typeface="Arial"/>
                <a:ea typeface="Arial"/>
                <a:cs typeface="Arial"/>
                <a:sym typeface="Arial"/>
              </a:rPr>
              <a:t>reshift</a:t>
            </a:r>
            <a:r>
              <a:rPr lang="en-US" altLang="zh-CN" sz="1100" b="0" i="0" u="none" strike="noStrike" cap="none" dirty="0" smtClean="0">
                <a:solidFill>
                  <a:srgbClr val="000000"/>
                </a:solidFill>
                <a:effectLst/>
                <a:latin typeface="Arial"/>
                <a:ea typeface="Arial"/>
                <a:cs typeface="Arial"/>
                <a:sym typeface="Arial"/>
              </a:rPr>
              <a:t> </a:t>
            </a:r>
            <a:r>
              <a:rPr lang="zh-CN" altLang="en-US" sz="1100" b="0" i="0" u="none" strike="noStrike" cap="none" dirty="0" smtClean="0">
                <a:solidFill>
                  <a:srgbClr val="000000"/>
                </a:solidFill>
                <a:effectLst/>
                <a:latin typeface="Arial"/>
                <a:ea typeface="Arial"/>
                <a:cs typeface="Arial"/>
                <a:sym typeface="Arial"/>
              </a:rPr>
              <a:t>的参数都是可学习的，这就使得 </a:t>
            </a:r>
            <a:r>
              <a:rPr lang="en-US" altLang="zh-CN" sz="1100" b="0" i="0" u="none" strike="noStrike" cap="none" dirty="0" smtClean="0">
                <a:solidFill>
                  <a:srgbClr val="000000"/>
                </a:solidFill>
                <a:effectLst/>
                <a:latin typeface="Arial"/>
                <a:ea typeface="Arial"/>
                <a:cs typeface="Arial"/>
                <a:sym typeface="Arial"/>
              </a:rPr>
              <a:t>Normalization </a:t>
            </a:r>
            <a:r>
              <a:rPr lang="zh-CN" altLang="en-US" sz="1100" b="0" i="0" u="none" strike="noStrike" cap="none" dirty="0" smtClean="0">
                <a:solidFill>
                  <a:srgbClr val="000000"/>
                </a:solidFill>
                <a:effectLst/>
                <a:latin typeface="Arial"/>
                <a:ea typeface="Arial"/>
                <a:cs typeface="Arial"/>
                <a:sym typeface="Arial"/>
              </a:rPr>
              <a:t>层可以学习如何去尊重底层的学习结果。</a:t>
            </a:r>
            <a:endParaRPr lang="en-US" altLang="zh-CN" sz="1100" b="0" i="0" u="none" strike="noStrike" cap="none" dirty="0" smtClean="0">
              <a:solidFill>
                <a:srgbClr val="000000"/>
              </a:solidFill>
              <a:effectLst/>
              <a:latin typeface="Arial"/>
              <a:ea typeface="Arial"/>
              <a:cs typeface="Arial"/>
              <a:sym typeface="Arial"/>
            </a:endParaRPr>
          </a:p>
          <a:p>
            <a:pPr marL="158750" indent="0">
              <a:buNone/>
            </a:pPr>
            <a:endParaRPr lang="en-US" altLang="zh-TW" sz="1100" b="0" i="0" u="none" strike="noStrike" cap="none" dirty="0" smtClean="0">
              <a:solidFill>
                <a:srgbClr val="000000"/>
              </a:solidFill>
              <a:effectLst/>
              <a:latin typeface="Arial"/>
              <a:cs typeface="Arial"/>
              <a:sym typeface="Arial"/>
            </a:endParaRPr>
          </a:p>
          <a:p>
            <a:pPr marL="158750" indent="0">
              <a:buNone/>
            </a:pPr>
            <a:r>
              <a:rPr lang="zh-CN" altLang="en-US" sz="1100" b="0" i="0" u="none" strike="noStrike" cap="none" dirty="0" smtClean="0">
                <a:solidFill>
                  <a:srgbClr val="000000"/>
                </a:solidFill>
                <a:effectLst/>
                <a:latin typeface="Arial"/>
                <a:ea typeface="Arial"/>
                <a:cs typeface="Arial"/>
                <a:sym typeface="Arial"/>
              </a:rPr>
              <a:t>第一步的规范化会将几乎所有数据映射到激活函数的非饱和区（线性区），仅利用到了线性变化能力，从而降低了神经网络的表达能力。而进行再变换，则可以将数据从线性区变换到非线性区，恢复模型的表达能力。</a:t>
            </a:r>
            <a:endParaRPr lang="zh-TW" altLang="en-US" dirty="0"/>
          </a:p>
        </p:txBody>
      </p:sp>
    </p:spTree>
    <p:extLst>
      <p:ext uri="{BB962C8B-B14F-4D97-AF65-F5344CB8AC3E}">
        <p14:creationId xmlns:p14="http://schemas.microsoft.com/office/powerpoint/2010/main" val="655875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13856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07059ed2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07059ed2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a9306231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a9306231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00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a9306231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a9306231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fontAlgn="base"/>
            <a:r>
              <a:rPr lang="en-US" altLang="zh-TW" sz="1100" b="0" i="0" u="none" strike="noStrike" cap="none" dirty="0" smtClean="0">
                <a:solidFill>
                  <a:srgbClr val="000000"/>
                </a:solidFill>
                <a:effectLst/>
                <a:latin typeface="Arial"/>
                <a:ea typeface="Arial"/>
                <a:cs typeface="Arial"/>
                <a:sym typeface="Arial"/>
              </a:rPr>
              <a:t>Learning from Experience is the learning we gain by reflecting on the experiences we encounter.</a:t>
            </a:r>
          </a:p>
          <a:p>
            <a:pPr fontAlgn="base"/>
            <a:r>
              <a:rPr lang="en-US" altLang="zh-TW" sz="1100" b="0" i="0" u="none" strike="noStrike" cap="none" dirty="0" smtClean="0">
                <a:solidFill>
                  <a:srgbClr val="000000"/>
                </a:solidFill>
                <a:effectLst/>
                <a:latin typeface="Arial"/>
                <a:ea typeface="Arial"/>
                <a:cs typeface="Arial"/>
                <a:sym typeface="Arial"/>
              </a:rPr>
              <a:t>Experience without reflection does not always result in learning. It is through the reflective process that meaning is created and new insights gained.</a:t>
            </a:r>
          </a:p>
          <a:p>
            <a:pPr fontAlgn="base"/>
            <a:r>
              <a:rPr lang="en-US" altLang="zh-TW" sz="1100" b="0" i="0" u="none" strike="noStrike" cap="none" dirty="0" smtClean="0">
                <a:solidFill>
                  <a:srgbClr val="000000"/>
                </a:solidFill>
                <a:effectLst/>
                <a:latin typeface="Arial"/>
                <a:ea typeface="Arial"/>
                <a:cs typeface="Arial"/>
                <a:sym typeface="Arial"/>
              </a:rPr>
              <a:t>In 1939 John Dewey promoted the concept of learning from experience. His approach rested on the proposition that a person’s response in any given situation is chosen from a repertoire (or menu) of </a:t>
            </a:r>
            <a:r>
              <a:rPr lang="en-US" altLang="zh-TW" sz="1100" b="0" i="0" u="none" strike="noStrike" cap="none" dirty="0" err="1" smtClean="0">
                <a:solidFill>
                  <a:srgbClr val="000000"/>
                </a:solidFill>
                <a:effectLst/>
                <a:latin typeface="Arial"/>
                <a:ea typeface="Arial"/>
                <a:cs typeface="Arial"/>
                <a:sym typeface="Arial"/>
              </a:rPr>
              <a:t>memorised</a:t>
            </a:r>
            <a:r>
              <a:rPr lang="en-US" altLang="zh-TW" sz="1100" b="0" i="0" u="none" strike="noStrike" cap="none" dirty="0" smtClean="0">
                <a:solidFill>
                  <a:srgbClr val="000000"/>
                </a:solidFill>
                <a:effectLst/>
                <a:latin typeface="Arial"/>
                <a:ea typeface="Arial"/>
                <a:cs typeface="Arial"/>
                <a:sym typeface="Arial"/>
              </a:rPr>
              <a:t> responses that have worked well for them in the past.</a:t>
            </a:r>
          </a:p>
          <a:p>
            <a:pPr fontAlgn="base"/>
            <a:r>
              <a:rPr lang="en-US" altLang="zh-TW" sz="1100" b="0" i="0" u="none" strike="noStrike" cap="none" dirty="0" smtClean="0">
                <a:solidFill>
                  <a:srgbClr val="000000"/>
                </a:solidFill>
                <a:effectLst/>
                <a:latin typeface="Arial"/>
                <a:ea typeface="Arial"/>
                <a:cs typeface="Arial"/>
                <a:sym typeface="Arial"/>
              </a:rPr>
              <a:t>Dewey suggested new learning started when a person experiences a situation in which their existing repertoire of responses cannot provide a solution. This motivates them to search for a new response.</a:t>
            </a:r>
          </a:p>
          <a:p>
            <a:pPr fontAlgn="base"/>
            <a:r>
              <a:rPr lang="en-US" altLang="zh-TW" sz="1100" b="0" i="0" u="none" strike="noStrike" cap="none" dirty="0" smtClean="0">
                <a:solidFill>
                  <a:srgbClr val="000000"/>
                </a:solidFill>
                <a:effectLst/>
                <a:latin typeface="Arial"/>
                <a:ea typeface="Arial"/>
                <a:cs typeface="Arial"/>
                <a:sym typeface="Arial"/>
              </a:rPr>
              <a:t>The search starts by scanning the situation to identify its salient features, using their creative imagination to construct potential new responses.</a:t>
            </a:r>
          </a:p>
          <a:p>
            <a:pPr fontAlgn="base"/>
            <a:r>
              <a:rPr lang="en-US" altLang="zh-TW" sz="1100" b="0" i="0" u="none" strike="noStrike" cap="none" dirty="0" smtClean="0">
                <a:solidFill>
                  <a:srgbClr val="000000"/>
                </a:solidFill>
                <a:effectLst/>
                <a:latin typeface="Arial"/>
                <a:ea typeface="Arial"/>
                <a:cs typeface="Arial"/>
                <a:sym typeface="Arial"/>
              </a:rPr>
              <a:t>Reasoning is then deployed to examine the potential responses. Each is tested before one is selected based on its potential payback.</a:t>
            </a:r>
          </a:p>
          <a:p>
            <a:pPr fontAlgn="base"/>
            <a:r>
              <a:rPr lang="en-US" altLang="zh-TW" sz="1100" b="0" i="0" u="none" strike="noStrike" cap="none" dirty="0" smtClean="0">
                <a:solidFill>
                  <a:srgbClr val="000000"/>
                </a:solidFill>
                <a:effectLst/>
                <a:latin typeface="Arial"/>
                <a:ea typeface="Arial"/>
                <a:cs typeface="Arial"/>
                <a:sym typeface="Arial"/>
              </a:rPr>
              <a:t>The learning process ends with the successful application of the newly learned response. This is then stored in the memory for future use. Dewey depicted this model as a series of repeating cycles.</a:t>
            </a:r>
          </a:p>
          <a:p>
            <a:pPr fontAlgn="base"/>
            <a:r>
              <a:rPr lang="en-US" altLang="zh-TW" sz="1100" b="0" i="0" u="none" strike="noStrike" cap="none" dirty="0" smtClean="0">
                <a:solidFill>
                  <a:srgbClr val="000000"/>
                </a:solidFill>
                <a:effectLst/>
                <a:latin typeface="Arial"/>
                <a:ea typeface="Arial"/>
                <a:cs typeface="Arial"/>
                <a:sym typeface="Arial"/>
              </a:rPr>
              <a:t>Today, the concept of learning from experience continues to be depicted as a learning cycle of which David Kolb’s model is the most frequently used.</a:t>
            </a:r>
          </a:p>
          <a:p>
            <a:pPr fontAlgn="base"/>
            <a:r>
              <a:rPr lang="en-US" altLang="zh-TW" sz="1100" b="0" i="0" u="none" strike="noStrike" cap="none" dirty="0" smtClean="0">
                <a:solidFill>
                  <a:srgbClr val="000000"/>
                </a:solidFill>
                <a:effectLst/>
                <a:latin typeface="Arial"/>
                <a:ea typeface="Arial"/>
                <a:cs typeface="Arial"/>
                <a:sym typeface="Arial"/>
              </a:rPr>
              <a:t>In Kolb’s cycle the process of learning seems to begin when a new experience is encountered. He argues that all points in the cycle act as equal partners in the learning process. The result is that the learning process can start at any one of the four points in the cycle.</a:t>
            </a:r>
          </a:p>
          <a:p>
            <a:r>
              <a:rPr lang="en-US" altLang="zh-TW" dirty="0" smtClean="0"/>
              <a:t/>
            </a:r>
            <a:br>
              <a:rPr lang="en-US" altLang="zh-TW" dirty="0" smtClean="0"/>
            </a:br>
            <a:endParaRPr lang="zh-TW" altLang="en-US" dirty="0"/>
          </a:p>
        </p:txBody>
      </p:sp>
    </p:spTree>
    <p:extLst>
      <p:ext uri="{BB962C8B-B14F-4D97-AF65-F5344CB8AC3E}">
        <p14:creationId xmlns:p14="http://schemas.microsoft.com/office/powerpoint/2010/main" val="170393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a9306231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a9306231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smtClean="0"/>
              <a:t>學習的範圍</a:t>
            </a:r>
            <a:endParaRPr lang="en-US" altLang="zh-TW" dirty="0" smtClean="0"/>
          </a:p>
          <a:p>
            <a:r>
              <a:rPr lang="zh-TW" altLang="en-US" dirty="0" smtClean="0"/>
              <a:t>學習的過程</a:t>
            </a:r>
            <a:endParaRPr lang="en-US" altLang="zh-TW" dirty="0" smtClean="0"/>
          </a:p>
          <a:p>
            <a:r>
              <a:rPr lang="zh-TW" altLang="en-US" dirty="0" smtClean="0"/>
              <a:t>學習的結果</a:t>
            </a:r>
            <a:endParaRPr lang="en-US" altLang="zh-TW" dirty="0" smtClean="0"/>
          </a:p>
        </p:txBody>
      </p:sp>
    </p:spTree>
    <p:extLst>
      <p:ext uri="{BB962C8B-B14F-4D97-AF65-F5344CB8AC3E}">
        <p14:creationId xmlns:p14="http://schemas.microsoft.com/office/powerpoint/2010/main" val="2651935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a9306231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a9306231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a9306231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a9306231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973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a9306231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a9306231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648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1562850"/>
            <a:ext cx="8520600" cy="2052600"/>
          </a:xfrm>
          <a:prstGeom prst="rect">
            <a:avLst/>
          </a:prstGeom>
        </p:spPr>
        <p:txBody>
          <a:bodyPr spcFirstLastPara="1" wrap="square" lIns="91425" tIns="91425" rIns="91425" bIns="91425" anchor="ctr" anchorCtr="0"/>
          <a:lstStyle>
            <a:lvl1pPr lvl="0" algn="ctr">
              <a:spcBef>
                <a:spcPts val="0"/>
              </a:spcBef>
              <a:spcAft>
                <a:spcPts val="0"/>
              </a:spcAft>
              <a:buClr>
                <a:srgbClr val="1A1A1A"/>
              </a:buClr>
              <a:buSzPts val="5200"/>
              <a:buNone/>
              <a:defRPr sz="5200">
                <a:solidFill>
                  <a:schemeClr val="accent1">
                    <a:lumMod val="50000"/>
                  </a:schemeClr>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3652400"/>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lumMod val="50000"/>
                  </a:schemeClr>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marL="342900" indent="-342900">
              <a:buClr>
                <a:schemeClr val="accent2">
                  <a:lumMod val="50000"/>
                </a:schemeClr>
              </a:buClr>
              <a:buFont typeface="Arial Narrow" panose="020B0606020202030204" pitchFamily="34" charset="0"/>
              <a:buChar char="▪"/>
              <a:defRPr/>
            </a:lvl1pPr>
            <a:lvl2pPr marL="742950" indent="-285750">
              <a:buClr>
                <a:schemeClr val="accent2">
                  <a:lumMod val="50000"/>
                </a:schemeClr>
              </a:buClr>
              <a:buFont typeface="Arial Narrow" panose="020B0606020202030204" pitchFamily="34" charset="0"/>
              <a:buChar char="▪"/>
              <a:defRPr/>
            </a:lvl2pPr>
            <a:lvl3pPr marL="1143000" indent="-228600">
              <a:buClr>
                <a:schemeClr val="accent2">
                  <a:lumMod val="50000"/>
                </a:schemeClr>
              </a:buClr>
              <a:buFont typeface="Arial Narrow" panose="020B0606020202030204" pitchFamily="34" charset="0"/>
              <a:buChar char="▪"/>
              <a:defRPr/>
            </a:lvl3pPr>
            <a:lvl4pPr marL="1600200" indent="-228600">
              <a:buClr>
                <a:schemeClr val="accent2">
                  <a:lumMod val="50000"/>
                </a:schemeClr>
              </a:buClr>
              <a:buFont typeface="Arial Narrow" panose="020B0606020202030204" pitchFamily="34" charset="0"/>
              <a:buChar char="▪"/>
              <a:defRPr/>
            </a:lvl4pPr>
            <a:lvl5pPr marL="2057400" indent="-228600">
              <a:buClr>
                <a:schemeClr val="accent2">
                  <a:lumMod val="50000"/>
                </a:schemeClr>
              </a:buClr>
              <a:buFont typeface="Arial Narrow" panose="020B0606020202030204" pitchFamily="34" charset="0"/>
              <a:buChar char="▪"/>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fld id="{6488B169-3A6D-4D1F-A9DA-B58722920D4A}" type="datetime1">
              <a:rPr lang="zh-TW" altLang="en-US" smtClean="0"/>
              <a:t>2019/2/27</a:t>
            </a:fld>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r>
              <a:rPr lang="zh-TW" altLang="en-US" smtClean="0"/>
              <a:t>台灣人工智慧學校 </a:t>
            </a:r>
            <a:r>
              <a:rPr lang="en-US" altLang="zh-TW" smtClean="0"/>
              <a:t>- </a:t>
            </a:r>
            <a:r>
              <a:rPr lang="zh-TW" altLang="en-US" smtClean="0"/>
              <a:t>經理人研修班</a:t>
            </a:r>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extLst>
      <p:ext uri="{BB962C8B-B14F-4D97-AF65-F5344CB8AC3E}">
        <p14:creationId xmlns:p14="http://schemas.microsoft.com/office/powerpoint/2010/main" val="337387461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marL="342900" indent="-342900">
              <a:buClr>
                <a:schemeClr val="accent2">
                  <a:lumMod val="50000"/>
                </a:schemeClr>
              </a:buClr>
              <a:buFont typeface="Arial Narrow" panose="020B0606020202030204" pitchFamily="34" charset="0"/>
              <a:buChar char="▪"/>
              <a:defRPr sz="2800"/>
            </a:lvl1pPr>
            <a:lvl2pPr marL="742950" indent="-285750">
              <a:buClr>
                <a:schemeClr val="accent2">
                  <a:lumMod val="50000"/>
                </a:schemeClr>
              </a:buClr>
              <a:buFont typeface="Arial Narrow" panose="020B0606020202030204" pitchFamily="34" charset="0"/>
              <a:buChar char="▪"/>
              <a:defRPr sz="2400"/>
            </a:lvl2pPr>
            <a:lvl3pPr marL="1143000" indent="-228600">
              <a:buClr>
                <a:schemeClr val="accent2">
                  <a:lumMod val="50000"/>
                </a:schemeClr>
              </a:buClr>
              <a:buFont typeface="Arial Narrow" panose="020B0606020202030204" pitchFamily="34" charset="0"/>
              <a:buChar char="▪"/>
              <a:defRPr sz="2000"/>
            </a:lvl3pPr>
            <a:lvl4pPr marL="1600200" indent="-228600">
              <a:buClr>
                <a:schemeClr val="accent2">
                  <a:lumMod val="50000"/>
                </a:schemeClr>
              </a:buClr>
              <a:buFont typeface="Arial Narrow" panose="020B0606020202030204" pitchFamily="34" charset="0"/>
              <a:buChar char="▪"/>
              <a:defRPr sz="1800"/>
            </a:lvl4pPr>
            <a:lvl5pPr marL="2057400" indent="-228600">
              <a:buClr>
                <a:schemeClr val="accent2">
                  <a:lumMod val="50000"/>
                </a:schemeClr>
              </a:buClr>
              <a:buFont typeface="Arial Narrow" panose="020B0606020202030204" pitchFamily="34" charset="0"/>
              <a:buChar cha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4" name="內容版面配置區 3"/>
          <p:cNvSpPr>
            <a:spLocks noGrp="1"/>
          </p:cNvSpPr>
          <p:nvPr>
            <p:ph sz="half" idx="2"/>
          </p:nvPr>
        </p:nvSpPr>
        <p:spPr>
          <a:xfrm>
            <a:off x="4648200" y="1200151"/>
            <a:ext cx="4038600" cy="3394472"/>
          </a:xfrm>
        </p:spPr>
        <p:txBody>
          <a:bodyPr/>
          <a:lstStyle>
            <a:lvl1pPr marL="342900" indent="-342900">
              <a:buClr>
                <a:schemeClr val="accent2">
                  <a:lumMod val="50000"/>
                </a:schemeClr>
              </a:buClr>
              <a:buFont typeface="Arial Narrow" panose="020B0606020202030204" pitchFamily="34" charset="0"/>
              <a:buChar char="▪"/>
              <a:defRPr sz="2800"/>
            </a:lvl1pPr>
            <a:lvl2pPr marL="742950" indent="-285750">
              <a:buClr>
                <a:schemeClr val="accent2">
                  <a:lumMod val="50000"/>
                </a:schemeClr>
              </a:buClr>
              <a:buFont typeface="Arial Narrow" panose="020B0606020202030204" pitchFamily="34" charset="0"/>
              <a:buChar char="▪"/>
              <a:defRPr sz="2400"/>
            </a:lvl2pPr>
            <a:lvl3pPr marL="1143000" indent="-228600">
              <a:buClr>
                <a:schemeClr val="accent2">
                  <a:lumMod val="50000"/>
                </a:schemeClr>
              </a:buClr>
              <a:buFont typeface="Arial Narrow" panose="020B0606020202030204" pitchFamily="34" charset="0"/>
              <a:buChar char="▪"/>
              <a:defRPr sz="2000"/>
            </a:lvl3pPr>
            <a:lvl4pPr marL="1600200" indent="-228600">
              <a:buClr>
                <a:schemeClr val="accent2">
                  <a:lumMod val="50000"/>
                </a:schemeClr>
              </a:buClr>
              <a:buFont typeface="Arial Narrow" panose="020B0606020202030204" pitchFamily="34" charset="0"/>
              <a:buChar char="▪"/>
              <a:defRPr sz="1800"/>
            </a:lvl4pPr>
            <a:lvl5pPr marL="2057400" indent="-228600">
              <a:buClr>
                <a:schemeClr val="accent2">
                  <a:lumMod val="50000"/>
                </a:schemeClr>
              </a:buClr>
              <a:buFont typeface="Arial Narrow" panose="020B0606020202030204" pitchFamily="34" charset="0"/>
              <a:buChar cha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fld id="{07B8CA7E-4170-432A-9F38-4B4E8A0C29A0}" type="datetime1">
              <a:rPr lang="zh-TW" altLang="en-US" smtClean="0"/>
              <a:t>2019/2/27</a:t>
            </a:fld>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r>
              <a:rPr lang="en-US" altLang="zh-TW" smtClean="0"/>
              <a:t>R DataMining, DSC Series Event</a:t>
            </a:r>
            <a:endParaRPr lang="zh-TW" altLang="en-US"/>
          </a:p>
        </p:txBody>
      </p:sp>
      <p:sp>
        <p:nvSpPr>
          <p:cNvPr id="7" name="投影片編號版面配置區 6"/>
          <p:cNvSpPr>
            <a:spLocks noGrp="1"/>
          </p:cNvSpPr>
          <p:nvPr>
            <p:ph type="sldNum" sz="quarter" idx="12"/>
          </p:nvPr>
        </p:nvSpPr>
        <p:spPr/>
        <p:txBody>
          <a:bodyPr/>
          <a:lstStyle/>
          <a:p>
            <a:fld id="{53AFAAF4-0716-488B-AAF8-64DD1C41F634}" type="slidenum">
              <a:rPr lang="zh-TW" altLang="en-US" smtClean="0"/>
              <a:pPr/>
              <a:t>‹#›</a:t>
            </a:fld>
            <a:endParaRPr lang="zh-TW" altLang="en-US"/>
          </a:p>
        </p:txBody>
      </p:sp>
    </p:spTree>
    <p:extLst>
      <p:ext uri="{BB962C8B-B14F-4D97-AF65-F5344CB8AC3E}">
        <p14:creationId xmlns:p14="http://schemas.microsoft.com/office/powerpoint/2010/main" val="583005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E11CD8A0-67D2-4101-A3F4-58F1F8B40B7A}" type="datetime1">
              <a:rPr lang="zh-TW" altLang="en-US" smtClean="0"/>
              <a:t>2019/2/27</a:t>
            </a:fld>
            <a:endParaRPr lang="zh-TW" altLang="en-US"/>
          </a:p>
        </p:txBody>
      </p:sp>
      <p:sp>
        <p:nvSpPr>
          <p:cNvPr id="8" name="頁尾版面配置區 7"/>
          <p:cNvSpPr>
            <a:spLocks noGrp="1"/>
          </p:cNvSpPr>
          <p:nvPr>
            <p:ph type="ftr" sz="quarter" idx="11"/>
          </p:nvPr>
        </p:nvSpPr>
        <p:spPr/>
        <p:txBody>
          <a:bodyPr/>
          <a:lstStyle/>
          <a:p>
            <a:r>
              <a:rPr lang="en-US" altLang="zh-TW" smtClean="0"/>
              <a:t>R DataMining, DSC Series Event</a:t>
            </a:r>
            <a:endParaRPr lang="zh-TW" altLang="en-US"/>
          </a:p>
        </p:txBody>
      </p:sp>
      <p:sp>
        <p:nvSpPr>
          <p:cNvPr id="9" name="投影片編號版面配置區 8"/>
          <p:cNvSpPr>
            <a:spLocks noGrp="1"/>
          </p:cNvSpPr>
          <p:nvPr>
            <p:ph type="sldNum" sz="quarter" idx="12"/>
          </p:nvPr>
        </p:nvSpPr>
        <p:spPr/>
        <p:txBody>
          <a:bodyPr/>
          <a:lstStyle/>
          <a:p>
            <a:fld id="{53AFAAF4-0716-488B-AAF8-64DD1C41F634}" type="slidenum">
              <a:rPr lang="zh-TW" altLang="en-US" smtClean="0"/>
              <a:pPr/>
              <a:t>‹#›</a:t>
            </a:fld>
            <a:endParaRPr lang="zh-TW" altLang="en-US"/>
          </a:p>
        </p:txBody>
      </p:sp>
    </p:spTree>
    <p:extLst>
      <p:ext uri="{BB962C8B-B14F-4D97-AF65-F5344CB8AC3E}">
        <p14:creationId xmlns:p14="http://schemas.microsoft.com/office/powerpoint/2010/main" val="3358730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空白" type="tx">
  <p:cSld name="空白">
    <p:spTree>
      <p:nvGrpSpPr>
        <p:cNvPr id="1" name="Shape 59"/>
        <p:cNvGrpSpPr/>
        <p:nvPr/>
      </p:nvGrpSpPr>
      <p:grpSpPr>
        <a:xfrm>
          <a:off x="0" y="0"/>
          <a:ext cx="0" cy="0"/>
          <a:chOff x="0" y="0"/>
          <a:chExt cx="0" cy="0"/>
        </a:xfrm>
      </p:grpSpPr>
      <p:sp>
        <p:nvSpPr>
          <p:cNvPr id="60" name="Google Shape;60;p15"/>
          <p:cNvSpPr txBox="1">
            <a:spLocks noGrp="1"/>
          </p:cNvSpPr>
          <p:nvPr>
            <p:ph type="sldNum" idx="12"/>
          </p:nvPr>
        </p:nvSpPr>
        <p:spPr>
          <a:xfrm>
            <a:off x="8846460" y="4931417"/>
            <a:ext cx="267891" cy="215035"/>
          </a:xfrm>
          <a:prstGeom prst="rect">
            <a:avLst/>
          </a:prstGeom>
          <a:noFill/>
          <a:ln>
            <a:noFill/>
          </a:ln>
        </p:spPr>
        <p:txBody>
          <a:bodyPr spcFirstLastPara="1" wrap="square" lIns="32750" tIns="32750" rIns="32750" bIns="32750" anchor="t" anchorCtr="0">
            <a:noAutofit/>
          </a:bodyPr>
          <a:lstStyle>
            <a:lvl1pPr marL="0" lvl="0" indent="0" algn="ctr">
              <a:lnSpc>
                <a:spcPct val="100000"/>
              </a:lnSpc>
              <a:spcBef>
                <a:spcPts val="0"/>
              </a:spcBef>
              <a:spcAft>
                <a:spcPts val="0"/>
              </a:spcAft>
              <a:buClr>
                <a:srgbClr val="000000"/>
              </a:buClr>
              <a:buSzPts val="1400"/>
              <a:buFont typeface="Times New Roman"/>
              <a:buNone/>
              <a:defRPr sz="1400"/>
            </a:lvl1pPr>
            <a:lvl2pPr marL="0" lvl="1" indent="0" algn="ctr">
              <a:lnSpc>
                <a:spcPct val="100000"/>
              </a:lnSpc>
              <a:spcBef>
                <a:spcPts val="0"/>
              </a:spcBef>
              <a:spcAft>
                <a:spcPts val="0"/>
              </a:spcAft>
              <a:buClr>
                <a:srgbClr val="000000"/>
              </a:buClr>
              <a:buSzPts val="1400"/>
              <a:buFont typeface="Times New Roman"/>
              <a:buNone/>
              <a:defRPr sz="1400"/>
            </a:lvl2pPr>
            <a:lvl3pPr marL="0" lvl="2" indent="0" algn="ctr">
              <a:lnSpc>
                <a:spcPct val="100000"/>
              </a:lnSpc>
              <a:spcBef>
                <a:spcPts val="0"/>
              </a:spcBef>
              <a:spcAft>
                <a:spcPts val="0"/>
              </a:spcAft>
              <a:buClr>
                <a:srgbClr val="000000"/>
              </a:buClr>
              <a:buSzPts val="1400"/>
              <a:buFont typeface="Times New Roman"/>
              <a:buNone/>
              <a:defRPr sz="1400"/>
            </a:lvl3pPr>
            <a:lvl4pPr marL="0" lvl="3" indent="0" algn="ctr">
              <a:lnSpc>
                <a:spcPct val="100000"/>
              </a:lnSpc>
              <a:spcBef>
                <a:spcPts val="0"/>
              </a:spcBef>
              <a:spcAft>
                <a:spcPts val="0"/>
              </a:spcAft>
              <a:buClr>
                <a:srgbClr val="000000"/>
              </a:buClr>
              <a:buSzPts val="1400"/>
              <a:buFont typeface="Times New Roman"/>
              <a:buNone/>
              <a:defRPr sz="1400"/>
            </a:lvl4pPr>
            <a:lvl5pPr marL="0" lvl="4" indent="0" algn="ctr">
              <a:lnSpc>
                <a:spcPct val="100000"/>
              </a:lnSpc>
              <a:spcBef>
                <a:spcPts val="0"/>
              </a:spcBef>
              <a:spcAft>
                <a:spcPts val="0"/>
              </a:spcAft>
              <a:buClr>
                <a:srgbClr val="000000"/>
              </a:buClr>
              <a:buSzPts val="1400"/>
              <a:buFont typeface="Times New Roman"/>
              <a:buNone/>
              <a:defRPr sz="1400"/>
            </a:lvl5pPr>
            <a:lvl6pPr marL="0" lvl="5" indent="0" algn="ctr">
              <a:lnSpc>
                <a:spcPct val="100000"/>
              </a:lnSpc>
              <a:spcBef>
                <a:spcPts val="0"/>
              </a:spcBef>
              <a:spcAft>
                <a:spcPts val="0"/>
              </a:spcAft>
              <a:buClr>
                <a:srgbClr val="000000"/>
              </a:buClr>
              <a:buSzPts val="1400"/>
              <a:buFont typeface="Times New Roman"/>
              <a:buNone/>
              <a:defRPr sz="1400"/>
            </a:lvl6pPr>
            <a:lvl7pPr marL="0" lvl="6" indent="0" algn="ctr">
              <a:lnSpc>
                <a:spcPct val="100000"/>
              </a:lnSpc>
              <a:spcBef>
                <a:spcPts val="0"/>
              </a:spcBef>
              <a:spcAft>
                <a:spcPts val="0"/>
              </a:spcAft>
              <a:buClr>
                <a:srgbClr val="000000"/>
              </a:buClr>
              <a:buSzPts val="1400"/>
              <a:buFont typeface="Times New Roman"/>
              <a:buNone/>
              <a:defRPr sz="1400"/>
            </a:lvl7pPr>
            <a:lvl8pPr marL="0" lvl="7" indent="0" algn="ctr">
              <a:lnSpc>
                <a:spcPct val="100000"/>
              </a:lnSpc>
              <a:spcBef>
                <a:spcPts val="0"/>
              </a:spcBef>
              <a:spcAft>
                <a:spcPts val="0"/>
              </a:spcAft>
              <a:buClr>
                <a:srgbClr val="000000"/>
              </a:buClr>
              <a:buSzPts val="1400"/>
              <a:buFont typeface="Times New Roman"/>
              <a:buNone/>
              <a:defRPr sz="1400"/>
            </a:lvl8pPr>
            <a:lvl9pPr marL="0" lvl="8" indent="0" algn="ctr">
              <a:lnSpc>
                <a:spcPct val="100000"/>
              </a:lnSpc>
              <a:spcBef>
                <a:spcPts val="0"/>
              </a:spcBef>
              <a:spcAft>
                <a:spcPts val="0"/>
              </a:spcAft>
              <a:buClr>
                <a:srgbClr val="000000"/>
              </a:buClr>
              <a:buSzPts val="1400"/>
              <a:buFont typeface="Times New Roman"/>
              <a:buNone/>
              <a:defRPr sz="1400"/>
            </a:lvl9pPr>
          </a:lstStyle>
          <a:p>
            <a:pPr marL="0" lvl="0" indent="0" algn="ct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219873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p:nvPr/>
        </p:nvSpPr>
        <p:spPr>
          <a:xfrm>
            <a:off x="2192025" y="813500"/>
            <a:ext cx="5226600" cy="2501100"/>
          </a:xfrm>
          <a:prstGeom prst="rect">
            <a:avLst/>
          </a:prstGeom>
          <a:noFill/>
          <a:ln>
            <a:noFill/>
          </a:ln>
        </p:spPr>
        <p:txBody>
          <a:bodyPr spcFirstLastPara="1" wrap="square" lIns="91425" tIns="91425" rIns="91425" bIns="91425" anchor="ctr" anchorCtr="0">
            <a:noAutofit/>
          </a:bodyPr>
          <a:lstStyle/>
          <a:p>
            <a:pPr marL="0" lvl="0" indent="7848600" algn="ctr" rtl="0">
              <a:lnSpc>
                <a:spcPct val="115000"/>
              </a:lnSpc>
              <a:spcBef>
                <a:spcPts val="0"/>
              </a:spcBef>
              <a:spcAft>
                <a:spcPts val="0"/>
              </a:spcAft>
              <a:buNone/>
            </a:pPr>
            <a:endParaRPr sz="800">
              <a:solidFill>
                <a:schemeClr val="dk1"/>
              </a:solidFill>
              <a:latin typeface="Microsoft JhengHei"/>
              <a:ea typeface="Microsoft JhengHei"/>
              <a:cs typeface="Microsoft JhengHei"/>
              <a:sym typeface="Microsoft JhengHei"/>
            </a:endParaRPr>
          </a:p>
          <a:p>
            <a:pPr marL="0" lvl="0" indent="0" algn="ctr" rtl="0">
              <a:lnSpc>
                <a:spcPct val="200000"/>
              </a:lnSpc>
              <a:spcBef>
                <a:spcPts val="0"/>
              </a:spcBef>
              <a:spcAft>
                <a:spcPts val="0"/>
              </a:spcAft>
              <a:buNone/>
            </a:pPr>
            <a:r>
              <a:rPr lang="zh-TW" sz="1800">
                <a:solidFill>
                  <a:srgbClr val="1A1A1A"/>
                </a:solidFill>
                <a:latin typeface="Microsoft JhengHei"/>
                <a:ea typeface="Microsoft JhengHei"/>
                <a:cs typeface="Microsoft JhengHei"/>
                <a:sym typeface="Microsoft JhengHei"/>
              </a:rPr>
              <a:t>「版權聲明頁」</a:t>
            </a:r>
            <a:endParaRPr sz="1800">
              <a:solidFill>
                <a:srgbClr val="1A1A1A"/>
              </a:solidFill>
              <a:latin typeface="Microsoft JhengHei"/>
              <a:ea typeface="Microsoft JhengHei"/>
              <a:cs typeface="Microsoft JhengHei"/>
              <a:sym typeface="Microsoft JhengHei"/>
            </a:endParaRPr>
          </a:p>
          <a:p>
            <a:pPr marL="0" lvl="0" indent="0" algn="l" rtl="0">
              <a:lnSpc>
                <a:spcPct val="115000"/>
              </a:lnSpc>
              <a:spcBef>
                <a:spcPts val="0"/>
              </a:spcBef>
              <a:spcAft>
                <a:spcPts val="0"/>
              </a:spcAft>
              <a:buNone/>
            </a:pPr>
            <a:r>
              <a:rPr lang="zh-TW" sz="1300">
                <a:solidFill>
                  <a:srgbClr val="1A1A1A"/>
                </a:solidFill>
                <a:latin typeface="Microsoft JhengHei"/>
                <a:ea typeface="Microsoft JhengHei"/>
                <a:cs typeface="Microsoft JhengHei"/>
                <a:sym typeface="Microsoft JhengHei"/>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台灣人工智慧學校散佈權。</a:t>
            </a:r>
            <a:endParaRPr sz="1300">
              <a:solidFill>
                <a:srgbClr val="1A1A1A"/>
              </a:solidFill>
              <a:latin typeface="Microsoft JhengHei"/>
              <a:ea typeface="Microsoft JhengHei"/>
              <a:cs typeface="Microsoft JhengHei"/>
              <a:sym typeface="Microsoft JhengHei"/>
            </a:endParaRPr>
          </a:p>
        </p:txBody>
      </p:sp>
      <p:sp>
        <p:nvSpPr>
          <p:cNvPr id="14" name="Google Shape;14;p3"/>
          <p:cNvSpPr txBox="1"/>
          <p:nvPr/>
        </p:nvSpPr>
        <p:spPr>
          <a:xfrm>
            <a:off x="4047325" y="4337825"/>
            <a:ext cx="1331400" cy="21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1000">
                <a:latin typeface="Microsoft JhengHei"/>
                <a:ea typeface="Microsoft JhengHei"/>
                <a:cs typeface="Microsoft JhengHei"/>
                <a:sym typeface="Microsoft JhengHei"/>
              </a:rPr>
              <a:t>– 台灣人工智慧學校</a:t>
            </a:r>
            <a:endParaRPr sz="1000">
              <a:latin typeface="Microsoft JhengHei"/>
              <a:ea typeface="Microsoft JhengHei"/>
              <a:cs typeface="Microsoft JhengHei"/>
              <a:sym typeface="Microsoft JhengHe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311700" y="102922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Clr>
                <a:schemeClr val="accent6">
                  <a:lumMod val="50000"/>
                </a:schemeClr>
              </a:buClr>
              <a:buSzPts val="1800"/>
              <a:buFont typeface="Microsoft JhengHei UI" panose="020B0604030504040204" pitchFamily="34" charset="-120"/>
              <a:buChar char="■"/>
              <a:defRPr>
                <a:latin typeface="+mn-lt"/>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7" name="Google Shape;17;p4"/>
          <p:cNvSpPr txBox="1">
            <a:spLocks noGrp="1"/>
          </p:cNvSpPr>
          <p:nvPr>
            <p:ph type="title"/>
          </p:nvPr>
        </p:nvSpPr>
        <p:spPr>
          <a:xfrm>
            <a:off x="443650" y="113375"/>
            <a:ext cx="8143500" cy="598500"/>
          </a:xfrm>
          <a:prstGeom prst="rect">
            <a:avLst/>
          </a:prstGeom>
        </p:spPr>
        <p:txBody>
          <a:bodyPr spcFirstLastPara="1" wrap="square" lIns="91425" tIns="91425" rIns="91425" bIns="91425" anchor="t" anchorCtr="0"/>
          <a:lstStyle>
            <a:lvl1pPr lvl="0" rtl="0">
              <a:spcBef>
                <a:spcPts val="1000"/>
              </a:spcBef>
              <a:spcAft>
                <a:spcPts val="0"/>
              </a:spcAft>
              <a:buClr>
                <a:srgbClr val="1A1A1A"/>
              </a:buClr>
              <a:buSzPts val="2400"/>
              <a:buNone/>
              <a:defRPr sz="2400">
                <a:solidFill>
                  <a:schemeClr val="accent1">
                    <a:lumMod val="50000"/>
                  </a:schemeClr>
                </a:solidFill>
                <a:latin typeface="+mn-lt"/>
                <a:ea typeface="+mn-ea"/>
              </a:defRPr>
            </a:lvl1pPr>
            <a:lvl2pPr lvl="1" rtl="0">
              <a:spcBef>
                <a:spcPts val="1000"/>
              </a:spcBef>
              <a:spcAft>
                <a:spcPts val="0"/>
              </a:spcAft>
              <a:buSzPts val="2800"/>
              <a:buNone/>
              <a:defRPr/>
            </a:lvl2pPr>
            <a:lvl3pPr lvl="2" rtl="0">
              <a:spcBef>
                <a:spcPts val="1000"/>
              </a:spcBef>
              <a:spcAft>
                <a:spcPts val="0"/>
              </a:spcAft>
              <a:buSzPts val="2800"/>
              <a:buNone/>
              <a:defRPr/>
            </a:lvl3pPr>
            <a:lvl4pPr lvl="3" rtl="0">
              <a:spcBef>
                <a:spcPts val="1000"/>
              </a:spcBef>
              <a:spcAft>
                <a:spcPts val="0"/>
              </a:spcAft>
              <a:buSzPts val="2800"/>
              <a:buNone/>
              <a:defRPr/>
            </a:lvl4pPr>
            <a:lvl5pPr lvl="4" rtl="0">
              <a:spcBef>
                <a:spcPts val="1000"/>
              </a:spcBef>
              <a:spcAft>
                <a:spcPts val="0"/>
              </a:spcAft>
              <a:buSzPts val="2800"/>
              <a:buNone/>
              <a:defRPr/>
            </a:lvl5pPr>
            <a:lvl6pPr lvl="5" rtl="0">
              <a:spcBef>
                <a:spcPts val="1000"/>
              </a:spcBef>
              <a:spcAft>
                <a:spcPts val="0"/>
              </a:spcAft>
              <a:buSzPts val="2800"/>
              <a:buNone/>
              <a:defRPr/>
            </a:lvl6pPr>
            <a:lvl7pPr lvl="6" rtl="0">
              <a:spcBef>
                <a:spcPts val="1000"/>
              </a:spcBef>
              <a:spcAft>
                <a:spcPts val="0"/>
              </a:spcAft>
              <a:buSzPts val="2800"/>
              <a:buNone/>
              <a:defRPr/>
            </a:lvl7pPr>
            <a:lvl8pPr lvl="7" rtl="0">
              <a:spcBef>
                <a:spcPts val="1000"/>
              </a:spcBef>
              <a:spcAft>
                <a:spcPts val="0"/>
              </a:spcAft>
              <a:buSzPts val="2800"/>
              <a:buNone/>
              <a:defRPr/>
            </a:lvl8pPr>
            <a:lvl9pPr lvl="8" rtl="0">
              <a:spcBef>
                <a:spcPts val="1000"/>
              </a:spcBef>
              <a:spcAft>
                <a:spcPts val="0"/>
              </a:spcAft>
              <a:buSzPts val="28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443650" y="113375"/>
            <a:ext cx="8143500" cy="598500"/>
          </a:xfrm>
          <a:prstGeom prst="rect">
            <a:avLst/>
          </a:prstGeom>
        </p:spPr>
        <p:txBody>
          <a:bodyPr spcFirstLastPara="1" wrap="square" lIns="91425" tIns="91425" rIns="91425" bIns="91425" anchor="t" anchorCtr="0"/>
          <a:lstStyle>
            <a:lvl1pPr lvl="0">
              <a:spcBef>
                <a:spcPts val="1000"/>
              </a:spcBef>
              <a:spcAft>
                <a:spcPts val="0"/>
              </a:spcAft>
              <a:buClr>
                <a:srgbClr val="1A1A1A"/>
              </a:buClr>
              <a:buSzPts val="2400"/>
              <a:buNone/>
              <a:defRPr sz="2400">
                <a:solidFill>
                  <a:schemeClr val="accent1">
                    <a:lumMod val="50000"/>
                  </a:schemeClr>
                </a:solidFill>
                <a:latin typeface="+mn-lt"/>
              </a:defRPr>
            </a:lvl1pPr>
            <a:lvl2pPr lvl="1">
              <a:spcBef>
                <a:spcPts val="1000"/>
              </a:spcBef>
              <a:spcAft>
                <a:spcPts val="0"/>
              </a:spcAft>
              <a:buSzPts val="2800"/>
              <a:buNone/>
              <a:defRPr/>
            </a:lvl2pPr>
            <a:lvl3pPr lvl="2">
              <a:spcBef>
                <a:spcPts val="1000"/>
              </a:spcBef>
              <a:spcAft>
                <a:spcPts val="0"/>
              </a:spcAft>
              <a:buSzPts val="2800"/>
              <a:buNone/>
              <a:defRPr/>
            </a:lvl3pPr>
            <a:lvl4pPr lvl="3">
              <a:spcBef>
                <a:spcPts val="1000"/>
              </a:spcBef>
              <a:spcAft>
                <a:spcPts val="0"/>
              </a:spcAft>
              <a:buSzPts val="2800"/>
              <a:buNone/>
              <a:defRPr/>
            </a:lvl4pPr>
            <a:lvl5pPr lvl="4">
              <a:spcBef>
                <a:spcPts val="1000"/>
              </a:spcBef>
              <a:spcAft>
                <a:spcPts val="0"/>
              </a:spcAft>
              <a:buSzPts val="2800"/>
              <a:buNone/>
              <a:defRPr/>
            </a:lvl5pPr>
            <a:lvl6pPr lvl="5">
              <a:spcBef>
                <a:spcPts val="1000"/>
              </a:spcBef>
              <a:spcAft>
                <a:spcPts val="0"/>
              </a:spcAft>
              <a:buSzPts val="2800"/>
              <a:buNone/>
              <a:defRPr/>
            </a:lvl6pPr>
            <a:lvl7pPr lvl="6">
              <a:spcBef>
                <a:spcPts val="1000"/>
              </a:spcBef>
              <a:spcAft>
                <a:spcPts val="0"/>
              </a:spcAft>
              <a:buSzPts val="2800"/>
              <a:buNone/>
              <a:defRPr/>
            </a:lvl7pPr>
            <a:lvl8pPr lvl="7">
              <a:spcBef>
                <a:spcPts val="1000"/>
              </a:spcBef>
              <a:spcAft>
                <a:spcPts val="0"/>
              </a:spcAft>
              <a:buSzPts val="2800"/>
              <a:buNone/>
              <a:defRPr/>
            </a:lvl8pPr>
            <a:lvl9pPr lvl="8">
              <a:spcBef>
                <a:spcPts val="1000"/>
              </a:spcBef>
              <a:spcAft>
                <a:spcPts val="0"/>
              </a:spcAft>
              <a:buSzPts val="2800"/>
              <a:buNone/>
              <a:defRPr/>
            </a:lvl9pPr>
          </a:lstStyle>
          <a:p>
            <a:endParaRPr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solidFill>
                  <a:schemeClr val="accent1">
                    <a:lumMod val="50000"/>
                  </a:schemeClr>
                </a:solidFill>
                <a:latin typeface="+mn-lt"/>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accent6">
                  <a:lumMod val="50000"/>
                </a:schemeClr>
              </a:buClr>
              <a:buSzPts val="1200"/>
              <a:buFont typeface="Microsoft JhengHei UI" panose="020B0604030504040204" pitchFamily="34" charset="-120"/>
              <a:buChar char="■"/>
              <a:defRPr sz="1200">
                <a:solidFill>
                  <a:schemeClr val="accent1">
                    <a:lumMod val="50000"/>
                  </a:schemeClr>
                </a:solidFill>
                <a:latin typeface="+mn-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lumMod val="50000"/>
                  </a:schemeClr>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1042350" y="2987200"/>
            <a:ext cx="6568500" cy="1621800"/>
          </a:xfrm>
          <a:prstGeom prst="rect">
            <a:avLst/>
          </a:prstGeom>
        </p:spPr>
        <p:txBody>
          <a:bodyPr spcFirstLastPara="1" wrap="square" lIns="91425" tIns="91425" rIns="91425" bIns="91425" anchor="t" anchorCtr="0"/>
          <a:lstStyle>
            <a:lvl1pPr lvl="0">
              <a:spcBef>
                <a:spcPts val="0"/>
              </a:spcBef>
              <a:spcAft>
                <a:spcPts val="0"/>
              </a:spcAft>
              <a:buClr>
                <a:srgbClr val="56BADC"/>
              </a:buClr>
              <a:buSzPts val="4800"/>
              <a:buNone/>
              <a:defRPr sz="4800">
                <a:solidFill>
                  <a:schemeClr val="accent1">
                    <a:lumMod val="50000"/>
                  </a:schemeClr>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8"/>
          <p:cNvSpPr txBox="1">
            <a:spLocks noGrp="1"/>
          </p:cNvSpPr>
          <p:nvPr>
            <p:ph type="subTitle" idx="1"/>
          </p:nvPr>
        </p:nvSpPr>
        <p:spPr>
          <a:xfrm>
            <a:off x="1104200" y="2045700"/>
            <a:ext cx="6043500" cy="783900"/>
          </a:xfrm>
          <a:prstGeom prst="rect">
            <a:avLst/>
          </a:prstGeom>
        </p:spPr>
        <p:txBody>
          <a:bodyPr spcFirstLastPara="1" wrap="square" lIns="91425" tIns="91425" rIns="91425" bIns="91425" anchor="b" anchorCtr="0"/>
          <a:lstStyle>
            <a:lvl1pPr lvl="0">
              <a:lnSpc>
                <a:spcPct val="100000"/>
              </a:lnSpc>
              <a:spcBef>
                <a:spcPts val="0"/>
              </a:spcBef>
              <a:spcAft>
                <a:spcPts val="0"/>
              </a:spcAft>
              <a:buNone/>
              <a:defRPr sz="1000" b="1">
                <a:solidFill>
                  <a:schemeClr val="tx1">
                    <a:lumMod val="50000"/>
                    <a:lumOff val="50000"/>
                  </a:schemeClr>
                </a:solidFill>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50000"/>
                </a:schemeClr>
              </a:solidFill>
              <a:latin typeface="+mn-lt"/>
            </a:endParaRPr>
          </a:p>
        </p:txBody>
      </p:sp>
      <p:sp>
        <p:nvSpPr>
          <p:cNvPr id="33" name="Google Shape;3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solidFill>
                  <a:schemeClr val="accent1">
                    <a:lumMod val="50000"/>
                  </a:schemeClr>
                </a:solidFill>
                <a:latin typeface="+mn-l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4" name="Google Shape;3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solidFill>
                  <a:schemeClr val="accent1">
                    <a:lumMod val="50000"/>
                  </a:schemeClr>
                </a:solidFill>
                <a:latin typeface="+mn-l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6">
                  <a:lumMod val="50000"/>
                </a:schemeClr>
              </a:buClr>
              <a:buSzPts val="1800"/>
              <a:buFont typeface="Microsoft JhengHei UI" panose="020B0604030504040204" pitchFamily="34" charset="-120"/>
              <a:buChar char="■"/>
              <a:defRPr>
                <a:solidFill>
                  <a:schemeClr val="accent1">
                    <a:lumMod val="50000"/>
                  </a:schemeClr>
                </a:solidFill>
                <a:latin typeface="+mn-lt"/>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36" name="Google Shape;3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lumMod val="50000"/>
                  </a:schemeClr>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atin typeface="+mn-lt"/>
              </a:defRPr>
            </a:lvl1pPr>
          </a:lstStyle>
          <a:p>
            <a:endParaRPr/>
          </a:p>
        </p:txBody>
      </p:sp>
      <p:sp>
        <p:nvSpPr>
          <p:cNvPr id="39" name="Google Shape;3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solidFill>
                  <a:schemeClr val="accent1">
                    <a:lumMod val="50000"/>
                  </a:schemeClr>
                </a:solidFill>
                <a:latin typeface="+mn-lt"/>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accent6">
                  <a:lumMod val="50000"/>
                </a:schemeClr>
              </a:buClr>
              <a:buSzPts val="1800"/>
              <a:buFont typeface="Microsoft JhengHei UI" panose="020B0604030504040204" pitchFamily="34" charset="-120"/>
              <a:buChar char="■"/>
              <a:defRPr>
                <a:solidFill>
                  <a:schemeClr val="accent1">
                    <a:lumMod val="50000"/>
                  </a:schemeClr>
                </a:solidFill>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3" name="Google Shape;43;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lumMod val="50000"/>
                  </a:schemeClr>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Microsoft JhengHei"/>
              <a:buNone/>
              <a:defRPr sz="2800">
                <a:solidFill>
                  <a:schemeClr val="dk1"/>
                </a:solidFill>
                <a:latin typeface="Microsoft JhengHei"/>
                <a:ea typeface="Microsoft JhengHei"/>
                <a:cs typeface="Microsoft JhengHei"/>
                <a:sym typeface="Microsoft JhengHe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Microsoft JhengHei"/>
              <a:buChar char="●"/>
              <a:defRPr sz="1800">
                <a:solidFill>
                  <a:schemeClr val="dk2"/>
                </a:solidFill>
                <a:latin typeface="Microsoft JhengHei"/>
                <a:ea typeface="Microsoft JhengHei"/>
                <a:cs typeface="Microsoft JhengHei"/>
                <a:sym typeface="Microsoft JhengHei"/>
              </a:defRPr>
            </a:lvl1pPr>
            <a:lvl2pPr marL="914400" lvl="1" indent="-317500">
              <a:lnSpc>
                <a:spcPct val="115000"/>
              </a:lnSpc>
              <a:spcBef>
                <a:spcPts val="1600"/>
              </a:spcBef>
              <a:spcAft>
                <a:spcPts val="0"/>
              </a:spcAft>
              <a:buClr>
                <a:schemeClr val="dk2"/>
              </a:buClr>
              <a:buSzPts val="1400"/>
              <a:buFont typeface="Microsoft JhengHei"/>
              <a:buChar char="○"/>
              <a:defRPr>
                <a:solidFill>
                  <a:schemeClr val="dk2"/>
                </a:solidFill>
                <a:latin typeface="Microsoft JhengHei"/>
                <a:ea typeface="Microsoft JhengHei"/>
                <a:cs typeface="Microsoft JhengHei"/>
                <a:sym typeface="Microsoft JhengHei"/>
              </a:defRPr>
            </a:lvl2pPr>
            <a:lvl3pPr marL="1371600" lvl="2" indent="-317500">
              <a:lnSpc>
                <a:spcPct val="115000"/>
              </a:lnSpc>
              <a:spcBef>
                <a:spcPts val="1600"/>
              </a:spcBef>
              <a:spcAft>
                <a:spcPts val="0"/>
              </a:spcAft>
              <a:buClr>
                <a:schemeClr val="dk2"/>
              </a:buClr>
              <a:buSzPts val="1400"/>
              <a:buFont typeface="Microsoft JhengHei"/>
              <a:buChar char="■"/>
              <a:defRPr>
                <a:solidFill>
                  <a:schemeClr val="dk2"/>
                </a:solidFill>
                <a:latin typeface="Microsoft JhengHei"/>
                <a:ea typeface="Microsoft JhengHei"/>
                <a:cs typeface="Microsoft JhengHei"/>
                <a:sym typeface="Microsoft JhengHei"/>
              </a:defRPr>
            </a:lvl3pPr>
            <a:lvl4pPr marL="1828800" lvl="3" indent="-317500">
              <a:lnSpc>
                <a:spcPct val="115000"/>
              </a:lnSpc>
              <a:spcBef>
                <a:spcPts val="1600"/>
              </a:spcBef>
              <a:spcAft>
                <a:spcPts val="0"/>
              </a:spcAft>
              <a:buClr>
                <a:schemeClr val="dk2"/>
              </a:buClr>
              <a:buSzPts val="1400"/>
              <a:buFont typeface="Microsoft JhengHei"/>
              <a:buChar char="●"/>
              <a:defRPr>
                <a:solidFill>
                  <a:schemeClr val="dk2"/>
                </a:solidFill>
                <a:latin typeface="Microsoft JhengHei"/>
                <a:ea typeface="Microsoft JhengHei"/>
                <a:cs typeface="Microsoft JhengHei"/>
                <a:sym typeface="Microsoft JhengHei"/>
              </a:defRPr>
            </a:lvl4pPr>
            <a:lvl5pPr marL="2286000" lvl="4" indent="-317500">
              <a:lnSpc>
                <a:spcPct val="115000"/>
              </a:lnSpc>
              <a:spcBef>
                <a:spcPts val="1600"/>
              </a:spcBef>
              <a:spcAft>
                <a:spcPts val="0"/>
              </a:spcAft>
              <a:buClr>
                <a:schemeClr val="dk2"/>
              </a:buClr>
              <a:buSzPts val="1400"/>
              <a:buFont typeface="Microsoft JhengHei"/>
              <a:buChar char="○"/>
              <a:defRPr>
                <a:solidFill>
                  <a:schemeClr val="dk2"/>
                </a:solidFill>
                <a:latin typeface="Microsoft JhengHei"/>
                <a:ea typeface="Microsoft JhengHei"/>
                <a:cs typeface="Microsoft JhengHei"/>
                <a:sym typeface="Microsoft JhengHei"/>
              </a:defRPr>
            </a:lvl5pPr>
            <a:lvl6pPr marL="2743200" lvl="5" indent="-317500">
              <a:lnSpc>
                <a:spcPct val="115000"/>
              </a:lnSpc>
              <a:spcBef>
                <a:spcPts val="1600"/>
              </a:spcBef>
              <a:spcAft>
                <a:spcPts val="0"/>
              </a:spcAft>
              <a:buClr>
                <a:schemeClr val="dk2"/>
              </a:buClr>
              <a:buSzPts val="1400"/>
              <a:buFont typeface="Microsoft JhengHei"/>
              <a:buChar char="■"/>
              <a:defRPr>
                <a:solidFill>
                  <a:schemeClr val="dk2"/>
                </a:solidFill>
                <a:latin typeface="Microsoft JhengHei"/>
                <a:ea typeface="Microsoft JhengHei"/>
                <a:cs typeface="Microsoft JhengHei"/>
                <a:sym typeface="Microsoft JhengHei"/>
              </a:defRPr>
            </a:lvl6pPr>
            <a:lvl7pPr marL="3200400" lvl="6" indent="-317500">
              <a:lnSpc>
                <a:spcPct val="115000"/>
              </a:lnSpc>
              <a:spcBef>
                <a:spcPts val="1600"/>
              </a:spcBef>
              <a:spcAft>
                <a:spcPts val="0"/>
              </a:spcAft>
              <a:buClr>
                <a:schemeClr val="dk2"/>
              </a:buClr>
              <a:buSzPts val="1400"/>
              <a:buFont typeface="Microsoft JhengHei"/>
              <a:buChar char="●"/>
              <a:defRPr>
                <a:solidFill>
                  <a:schemeClr val="dk2"/>
                </a:solidFill>
                <a:latin typeface="Microsoft JhengHei"/>
                <a:ea typeface="Microsoft JhengHei"/>
                <a:cs typeface="Microsoft JhengHei"/>
                <a:sym typeface="Microsoft JhengHei"/>
              </a:defRPr>
            </a:lvl7pPr>
            <a:lvl8pPr marL="3657600" lvl="7" indent="-317500">
              <a:lnSpc>
                <a:spcPct val="115000"/>
              </a:lnSpc>
              <a:spcBef>
                <a:spcPts val="1600"/>
              </a:spcBef>
              <a:spcAft>
                <a:spcPts val="0"/>
              </a:spcAft>
              <a:buClr>
                <a:schemeClr val="dk2"/>
              </a:buClr>
              <a:buSzPts val="1400"/>
              <a:buFont typeface="Microsoft JhengHei"/>
              <a:buChar char="○"/>
              <a:defRPr>
                <a:solidFill>
                  <a:schemeClr val="dk2"/>
                </a:solidFill>
                <a:latin typeface="Microsoft JhengHei"/>
                <a:ea typeface="Microsoft JhengHei"/>
                <a:cs typeface="Microsoft JhengHei"/>
                <a:sym typeface="Microsoft JhengHei"/>
              </a:defRPr>
            </a:lvl8pPr>
            <a:lvl9pPr marL="4114800" lvl="8" indent="-317500">
              <a:lnSpc>
                <a:spcPct val="115000"/>
              </a:lnSpc>
              <a:spcBef>
                <a:spcPts val="1600"/>
              </a:spcBef>
              <a:spcAft>
                <a:spcPts val="1600"/>
              </a:spcAft>
              <a:buClr>
                <a:schemeClr val="dk2"/>
              </a:buClr>
              <a:buSzPts val="1400"/>
              <a:buFont typeface="Microsoft JhengHei"/>
              <a:buChar char="■"/>
              <a:defRPr>
                <a:solidFill>
                  <a:schemeClr val="dk2"/>
                </a:solidFill>
                <a:latin typeface="Microsoft JhengHei"/>
                <a:ea typeface="Microsoft JhengHei"/>
                <a:cs typeface="Microsoft JhengHei"/>
                <a:sym typeface="Microsoft JhengHei"/>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lumMod val="50000"/>
          </a:schemeClr>
        </a:buClr>
        <a:buFont typeface="Microsoft JhengHei UI" panose="020B0604030504040204" pitchFamily="34" charset="-120"/>
        <a:buChar char="■"/>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80.png"/><Relationship Id="rId4" Type="http://schemas.openxmlformats.org/officeDocument/2006/relationships/image" Target="../media/image179.png"/></Relationships>
</file>

<file path=ppt/slides/_rels/slide10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91.gif"/><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192.gi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8.gif"/><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70.png"/><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82.png"/><Relationship Id="rId7"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104.png"/><Relationship Id="rId5" Type="http://schemas.openxmlformats.org/officeDocument/2006/relationships/image" Target="../media/image95.png"/><Relationship Id="rId10" Type="http://schemas.openxmlformats.org/officeDocument/2006/relationships/image" Target="../media/image103.png"/><Relationship Id="rId4" Type="http://schemas.openxmlformats.org/officeDocument/2006/relationships/image" Target="../media/image83.png"/><Relationship Id="rId9"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15.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09.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23.png"/></Relationships>
</file>

<file path=ppt/slides/_rels/slide74.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8.png"/><Relationship Id="rId3" Type="http://schemas.openxmlformats.org/officeDocument/2006/relationships/image" Target="../media/image114.png"/><Relationship Id="rId7" Type="http://schemas.openxmlformats.org/officeDocument/2006/relationships/image" Target="../media/image120.png"/><Relationship Id="rId12" Type="http://schemas.openxmlformats.org/officeDocument/2006/relationships/image" Target="../media/image127.png"/><Relationship Id="rId2" Type="http://schemas.openxmlformats.org/officeDocument/2006/relationships/image" Target="../media/image113.png"/><Relationship Id="rId16"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119.png"/><Relationship Id="rId11" Type="http://schemas.openxmlformats.org/officeDocument/2006/relationships/image" Target="../media/image126.png"/><Relationship Id="rId5" Type="http://schemas.openxmlformats.org/officeDocument/2006/relationships/image" Target="../media/image118.png"/><Relationship Id="rId15" Type="http://schemas.openxmlformats.org/officeDocument/2006/relationships/image" Target="../media/image129.png"/><Relationship Id="rId10" Type="http://schemas.openxmlformats.org/officeDocument/2006/relationships/image" Target="../media/image125.png"/><Relationship Id="rId4" Type="http://schemas.openxmlformats.org/officeDocument/2006/relationships/image" Target="../media/image117.png"/><Relationship Id="rId9" Type="http://schemas.openxmlformats.org/officeDocument/2006/relationships/image" Target="../media/image124.png"/><Relationship Id="rId14" Type="http://schemas.openxmlformats.org/officeDocument/2006/relationships/image" Target="../media/image82.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0.png"/><Relationship Id="rId4" Type="http://schemas.openxmlformats.org/officeDocument/2006/relationships/image" Target="../media/image131.png"/></Relationships>
</file>

<file path=ppt/slides/_rels/slide7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47.png"/><Relationship Id="rId4" Type="http://schemas.openxmlformats.org/officeDocument/2006/relationships/image" Target="../media/image14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49.png"/><Relationship Id="rId4" Type="http://schemas.openxmlformats.org/officeDocument/2006/relationships/image" Target="../media/image148.png"/></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155.png"/><Relationship Id="rId4" Type="http://schemas.openxmlformats.org/officeDocument/2006/relationships/image" Target="../media/image154.png"/></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159.png"/></Relationships>
</file>

<file path=ppt/slides/_rels/slide8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image" Target="../media/image1400.png"/></Relationships>
</file>

<file path=ppt/slides/_rels/slide9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3"/>
          <p:cNvSpPr txBox="1">
            <a:spLocks noGrp="1"/>
          </p:cNvSpPr>
          <p:nvPr>
            <p:ph type="ctrTitle"/>
          </p:nvPr>
        </p:nvSpPr>
        <p:spPr>
          <a:xfrm>
            <a:off x="311708" y="1577225"/>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400" b="1" dirty="0" smtClean="0"/>
              <a:t>深度學習</a:t>
            </a:r>
            <a:r>
              <a:rPr lang="zh-TW" altLang="en-US" sz="4400" b="1" dirty="0"/>
              <a:t>導論</a:t>
            </a:r>
            <a:r>
              <a:rPr lang="en-US" altLang="zh-TW" sz="4400" b="1" dirty="0" smtClean="0"/>
              <a:t/>
            </a:r>
            <a:br>
              <a:rPr lang="en-US" altLang="zh-TW" sz="4400" b="1" dirty="0" smtClean="0"/>
            </a:br>
            <a:r>
              <a:rPr lang="en-US" altLang="zh-TW" sz="3600" dirty="0" smtClean="0">
                <a:latin typeface="Constantia" panose="02030602050306030303" pitchFamily="18" charset="0"/>
              </a:rPr>
              <a:t>Introduction to Deep Learning</a:t>
            </a:r>
            <a:endParaRPr sz="4400" dirty="0">
              <a:latin typeface="Constantia" panose="02030602050306030303" pitchFamily="18" charset="0"/>
            </a:endParaRPr>
          </a:p>
        </p:txBody>
      </p:sp>
      <p:sp>
        <p:nvSpPr>
          <p:cNvPr id="51" name="Google Shape;51;p13"/>
          <p:cNvSpPr txBox="1">
            <a:spLocks noGrp="1"/>
          </p:cNvSpPr>
          <p:nvPr>
            <p:ph type="subTitle" idx="1"/>
          </p:nvPr>
        </p:nvSpPr>
        <p:spPr>
          <a:xfrm>
            <a:off x="311700" y="365240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smtClean="0">
                <a:solidFill>
                  <a:schemeClr val="bg1">
                    <a:lumMod val="50000"/>
                  </a:schemeClr>
                </a:solidFill>
              </a:rPr>
              <a:t>逢甲資工 許懷中</a:t>
            </a:r>
            <a:endParaRPr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知識與</a:t>
            </a:r>
            <a:r>
              <a:rPr lang="zh-TW" altLang="en-US" dirty="0" smtClean="0"/>
              <a:t>推論 </a:t>
            </a:r>
            <a:r>
              <a:rPr lang="en-US" altLang="zh-TW" dirty="0" smtClean="0"/>
              <a:t>– BDI Agent</a:t>
            </a:r>
            <a:endParaRPr lang="zh-TW" altLang="en-US" dirty="0"/>
          </a:p>
        </p:txBody>
      </p:sp>
      <p:pic>
        <p:nvPicPr>
          <p:cNvPr id="3074" name="Picture 2" descr="http://www.inf.ufrgs.br/prosoft/bdi4jade/wp-content/uploads/bdi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86" y="1081975"/>
            <a:ext cx="8006973" cy="309110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43272" y="4405098"/>
            <a:ext cx="3419128" cy="261610"/>
          </a:xfrm>
          <a:prstGeom prst="rect">
            <a:avLst/>
          </a:prstGeom>
        </p:spPr>
        <p:txBody>
          <a:bodyPr wrap="square">
            <a:spAutoFit/>
          </a:bodyPr>
          <a:lstStyle/>
          <a:p>
            <a:r>
              <a:rPr lang="en-US" altLang="zh-TW" sz="1100" dirty="0"/>
              <a:t>http://www.inf.ufrgs.br/prosoft/bdi4jade/?page_id=46</a:t>
            </a:r>
            <a:endParaRPr lang="zh-TW" altLang="en-US" sz="1100" dirty="0"/>
          </a:p>
        </p:txBody>
      </p:sp>
    </p:spTree>
    <p:extLst>
      <p:ext uri="{BB962C8B-B14F-4D97-AF65-F5344CB8AC3E}">
        <p14:creationId xmlns:p14="http://schemas.microsoft.com/office/powerpoint/2010/main" val="194378302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a:xfrm>
            <a:off x="311700" y="2288505"/>
            <a:ext cx="8520600" cy="2157119"/>
          </a:xfrm>
        </p:spPr>
        <p:txBody>
          <a:bodyPr/>
          <a:lstStyle/>
          <a:p>
            <a:r>
              <a:rPr lang="zh-TW" altLang="en-US" dirty="0"/>
              <a:t>測試資料集</a:t>
            </a:r>
            <a:r>
              <a:rPr lang="zh-TW" altLang="en-US" dirty="0" smtClean="0"/>
              <a:t>沒有 </a:t>
            </a:r>
            <a:r>
              <a:rPr lang="en-US" altLang="zh-TW" dirty="0" smtClean="0"/>
              <a:t>batch </a:t>
            </a:r>
            <a:r>
              <a:rPr lang="zh-TW" altLang="en-US" dirty="0" smtClean="0"/>
              <a:t>的概念，因此其 </a:t>
            </a:r>
            <a:r>
              <a:rPr lang="en-US" altLang="zh-TW" dirty="0" smtClean="0"/>
              <a:t>BN</a:t>
            </a:r>
            <a:r>
              <a:rPr lang="zh-TW" altLang="en-US" dirty="0" smtClean="0"/>
              <a:t> </a:t>
            </a:r>
            <a:r>
              <a:rPr lang="zh-TW" altLang="en-US" dirty="0"/>
              <a:t>所需的</a:t>
            </a:r>
            <a:r>
              <a:rPr lang="zh-TW" altLang="en-US" dirty="0" smtClean="0"/>
              <a:t>平均值 </a:t>
            </a:r>
            <a:r>
              <a:rPr lang="en-US" altLang="zh-TW" dirty="0" smtClean="0"/>
              <a:t>(</a:t>
            </a:r>
            <a:r>
              <a:rPr lang="el-GR" altLang="zh-TW" dirty="0" smtClean="0">
                <a:latin typeface="Microsoft JhengHei UI"/>
                <a:ea typeface="Microsoft JhengHei UI"/>
              </a:rPr>
              <a:t>μ</a:t>
            </a:r>
            <a:r>
              <a:rPr lang="en-US" altLang="zh-TW" dirty="0" smtClean="0">
                <a:latin typeface="Microsoft JhengHei UI"/>
                <a:ea typeface="Microsoft JhengHei UI"/>
              </a:rPr>
              <a:t>)</a:t>
            </a:r>
            <a:r>
              <a:rPr lang="zh-TW" altLang="en-US" dirty="0" smtClean="0">
                <a:latin typeface="Microsoft JhengHei UI"/>
                <a:ea typeface="Microsoft JhengHei UI"/>
              </a:rPr>
              <a:t> </a:t>
            </a:r>
            <a:r>
              <a:rPr lang="zh-TW" altLang="en-US" dirty="0">
                <a:latin typeface="Microsoft JhengHei UI"/>
                <a:ea typeface="Microsoft JhengHei UI"/>
              </a:rPr>
              <a:t>與標準</a:t>
            </a:r>
            <a:r>
              <a:rPr lang="zh-TW" altLang="en-US" dirty="0" smtClean="0">
                <a:latin typeface="Microsoft JhengHei UI"/>
                <a:ea typeface="Microsoft JhengHei UI"/>
              </a:rPr>
              <a:t>差 </a:t>
            </a:r>
            <a:r>
              <a:rPr lang="en-US" altLang="zh-TW" dirty="0" smtClean="0">
                <a:latin typeface="Microsoft JhengHei UI"/>
                <a:ea typeface="Microsoft JhengHei UI"/>
              </a:rPr>
              <a:t>(</a:t>
            </a:r>
            <a:r>
              <a:rPr lang="el-GR" altLang="zh-TW" dirty="0" smtClean="0">
                <a:latin typeface="Microsoft JhengHei UI"/>
                <a:ea typeface="Microsoft JhengHei UI"/>
              </a:rPr>
              <a:t>σ</a:t>
            </a:r>
            <a:r>
              <a:rPr lang="en-US" altLang="zh-TW" dirty="0" smtClean="0">
                <a:latin typeface="Microsoft JhengHei UI"/>
                <a:ea typeface="Microsoft JhengHei UI"/>
              </a:rPr>
              <a:t>)</a:t>
            </a:r>
            <a:r>
              <a:rPr lang="zh-TW" altLang="en-US" dirty="0" smtClean="0">
                <a:latin typeface="Microsoft JhengHei UI"/>
                <a:ea typeface="Microsoft JhengHei UI"/>
              </a:rPr>
              <a:t> </a:t>
            </a:r>
            <a:r>
              <a:rPr lang="zh-TW" altLang="en-US" dirty="0">
                <a:latin typeface="Microsoft JhengHei UI"/>
                <a:ea typeface="Microsoft JhengHei UI"/>
              </a:rPr>
              <a:t>來自訓練資料</a:t>
            </a:r>
            <a:r>
              <a:rPr lang="zh-TW" altLang="en-US" dirty="0" smtClean="0">
                <a:latin typeface="Microsoft JhengHei UI"/>
                <a:ea typeface="Microsoft JhengHei UI"/>
              </a:rPr>
              <a:t>集</a:t>
            </a:r>
            <a:endParaRPr lang="en-US" altLang="zh-TW" dirty="0" smtClean="0"/>
          </a:p>
          <a:p>
            <a:r>
              <a:rPr lang="zh-TW" altLang="en-US" dirty="0" smtClean="0">
                <a:latin typeface="Microsoft JhengHei UI"/>
                <a:ea typeface="Microsoft JhengHei UI"/>
              </a:rPr>
              <a:t>但是直接計算整個訓練過程</a:t>
            </a:r>
            <a:r>
              <a:rPr lang="zh-TW" altLang="en-US" dirty="0">
                <a:latin typeface="Microsoft JhengHei UI"/>
                <a:ea typeface="Microsoft JhengHei UI"/>
              </a:rPr>
              <a:t>中每一層每個神經元輸出的平均值與標準差，數據量太大，非常難</a:t>
            </a:r>
            <a:r>
              <a:rPr lang="zh-TW" altLang="en-US" dirty="0" smtClean="0">
                <a:latin typeface="Microsoft JhengHei UI"/>
                <a:ea typeface="Microsoft JhengHei UI"/>
              </a:rPr>
              <a:t>算</a:t>
            </a:r>
            <a:endParaRPr lang="en-US" altLang="zh-TW" dirty="0" smtClean="0">
              <a:latin typeface="Microsoft JhengHei UI"/>
              <a:ea typeface="Microsoft JhengHei UI"/>
            </a:endParaRPr>
          </a:p>
          <a:p>
            <a:r>
              <a:rPr lang="zh-TW" altLang="en-US" dirty="0" smtClean="0">
                <a:latin typeface="Microsoft JhengHei UI"/>
                <a:ea typeface="Microsoft JhengHei UI"/>
              </a:rPr>
              <a:t>折衷辦法是，在訓練過程中，每個 </a:t>
            </a:r>
            <a:r>
              <a:rPr lang="en-US" altLang="zh-TW" dirty="0" smtClean="0">
                <a:latin typeface="Microsoft JhengHei UI"/>
                <a:ea typeface="Microsoft JhengHei UI"/>
              </a:rPr>
              <a:t>Batch </a:t>
            </a:r>
            <a:r>
              <a:rPr lang="zh-TW" altLang="en-US" dirty="0" smtClean="0">
                <a:latin typeface="Microsoft JhengHei UI"/>
                <a:ea typeface="Microsoft JhengHei UI"/>
              </a:rPr>
              <a:t>分別計算，然後計算其移動平均，如此訓練完成時可以獲得一個可供測試資料集使用的</a:t>
            </a:r>
            <a:r>
              <a:rPr lang="zh-TW" altLang="en-US" dirty="0"/>
              <a:t>平均值 </a:t>
            </a:r>
            <a:r>
              <a:rPr lang="en-US" altLang="zh-TW" dirty="0"/>
              <a:t>(</a:t>
            </a:r>
            <a:r>
              <a:rPr lang="el-GR" altLang="zh-TW" dirty="0">
                <a:latin typeface="Microsoft JhengHei UI"/>
                <a:ea typeface="Microsoft JhengHei UI"/>
              </a:rPr>
              <a:t>μ</a:t>
            </a:r>
            <a:r>
              <a:rPr lang="en-US" altLang="zh-TW" dirty="0">
                <a:latin typeface="Microsoft JhengHei UI"/>
                <a:ea typeface="Microsoft JhengHei UI"/>
              </a:rPr>
              <a:t>)</a:t>
            </a:r>
            <a:r>
              <a:rPr lang="zh-TW" altLang="en-US" dirty="0">
                <a:latin typeface="Microsoft JhengHei UI"/>
                <a:ea typeface="Microsoft JhengHei UI"/>
              </a:rPr>
              <a:t> 與標準差 </a:t>
            </a:r>
            <a:r>
              <a:rPr lang="en-US" altLang="zh-TW" dirty="0">
                <a:latin typeface="Microsoft JhengHei UI"/>
                <a:ea typeface="Microsoft JhengHei UI"/>
              </a:rPr>
              <a:t>(</a:t>
            </a:r>
            <a:r>
              <a:rPr lang="el-GR" altLang="zh-TW" dirty="0">
                <a:latin typeface="Microsoft JhengHei UI"/>
                <a:ea typeface="Microsoft JhengHei UI"/>
              </a:rPr>
              <a:t>σ</a:t>
            </a:r>
            <a:r>
              <a:rPr lang="en-US" altLang="zh-TW" dirty="0">
                <a:latin typeface="Microsoft JhengHei UI"/>
                <a:ea typeface="Microsoft JhengHei UI"/>
              </a:rPr>
              <a:t>)</a:t>
            </a:r>
            <a:r>
              <a:rPr lang="zh-TW" altLang="en-US" dirty="0">
                <a:latin typeface="Microsoft JhengHei UI"/>
                <a:ea typeface="Microsoft JhengHei UI"/>
              </a:rPr>
              <a:t> </a:t>
            </a:r>
            <a:endParaRPr lang="en-US" altLang="zh-TW" dirty="0" smtClean="0">
              <a:latin typeface="Microsoft JhengHei UI"/>
              <a:ea typeface="Microsoft JhengHei UI"/>
            </a:endParaRPr>
          </a:p>
        </p:txBody>
      </p:sp>
      <p:sp>
        <p:nvSpPr>
          <p:cNvPr id="3" name="標題 2"/>
          <p:cNvSpPr>
            <a:spLocks noGrp="1"/>
          </p:cNvSpPr>
          <p:nvPr>
            <p:ph type="title"/>
          </p:nvPr>
        </p:nvSpPr>
        <p:spPr/>
        <p:txBody>
          <a:bodyPr/>
          <a:lstStyle/>
          <a:p>
            <a:r>
              <a:rPr lang="en-US" altLang="zh-TW" dirty="0" smtClean="0"/>
              <a:t>Batch Normalization in Testing Stage</a:t>
            </a:r>
            <a:endParaRPr lang="zh-TW"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258" y="811867"/>
            <a:ext cx="7485529" cy="1476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114165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p:txBody>
          <a:bodyPr/>
          <a:lstStyle/>
          <a:p>
            <a:r>
              <a:rPr lang="zh-TW" altLang="en-US" dirty="0"/>
              <a:t>減少</a:t>
            </a:r>
            <a:r>
              <a:rPr lang="zh-TW" altLang="en-US" dirty="0" smtClean="0"/>
              <a:t>了 </a:t>
            </a:r>
            <a:r>
              <a:rPr lang="en-US" altLang="zh-TW" dirty="0" smtClean="0"/>
              <a:t>internal covariate shift</a:t>
            </a:r>
            <a:r>
              <a:rPr lang="zh-TW" altLang="en-US" dirty="0" smtClean="0"/>
              <a:t> </a:t>
            </a:r>
            <a:r>
              <a:rPr lang="zh-TW" altLang="en-US" dirty="0"/>
              <a:t>帶來的問題，使得訓練過程中可以使用較高</a:t>
            </a:r>
            <a:r>
              <a:rPr lang="zh-TW" altLang="en-US" dirty="0" smtClean="0"/>
              <a:t>的 </a:t>
            </a:r>
            <a:r>
              <a:rPr lang="en-US" altLang="zh-TW" dirty="0" smtClean="0"/>
              <a:t>learning rate </a:t>
            </a:r>
            <a:r>
              <a:rPr lang="zh-TW" altLang="en-US" dirty="0" smtClean="0"/>
              <a:t>進而加快了訓練速度</a:t>
            </a:r>
            <a:endParaRPr lang="en-US" altLang="zh-TW" dirty="0" smtClean="0"/>
          </a:p>
          <a:p>
            <a:pPr>
              <a:spcBef>
                <a:spcPts val="1800"/>
              </a:spcBef>
            </a:pPr>
            <a:r>
              <a:rPr lang="zh-TW" altLang="en-US" dirty="0" smtClean="0"/>
              <a:t>依照 </a:t>
            </a:r>
            <a:r>
              <a:rPr lang="en-US" altLang="zh-TW" smtClean="0"/>
              <a:t>activation </a:t>
            </a:r>
            <a:r>
              <a:rPr lang="en-US" altLang="zh-TW" dirty="0" smtClean="0"/>
              <a:t>function </a:t>
            </a:r>
            <a:r>
              <a:rPr lang="zh-TW" altLang="en-US" dirty="0" smtClean="0"/>
              <a:t>的特性，</a:t>
            </a:r>
            <a:r>
              <a:rPr lang="en-US" altLang="zh-TW" dirty="0" smtClean="0"/>
              <a:t>BN </a:t>
            </a:r>
            <a:r>
              <a:rPr lang="zh-TW" altLang="en-US" dirty="0" smtClean="0"/>
              <a:t>可以減少梯度消失</a:t>
            </a:r>
            <a:r>
              <a:rPr lang="en-US" altLang="zh-TW" dirty="0" smtClean="0"/>
              <a:t>/</a:t>
            </a:r>
            <a:r>
              <a:rPr lang="zh-TW" altLang="en-US" dirty="0" smtClean="0"/>
              <a:t>爆炸 的問題</a:t>
            </a:r>
            <a:endParaRPr lang="en-US" altLang="zh-TW" dirty="0" smtClean="0"/>
          </a:p>
        </p:txBody>
      </p:sp>
      <p:sp>
        <p:nvSpPr>
          <p:cNvPr id="3" name="標題 2"/>
          <p:cNvSpPr>
            <a:spLocks noGrp="1"/>
          </p:cNvSpPr>
          <p:nvPr>
            <p:ph type="title"/>
          </p:nvPr>
        </p:nvSpPr>
        <p:spPr/>
        <p:txBody>
          <a:bodyPr/>
          <a:lstStyle/>
          <a:p>
            <a:r>
              <a:rPr lang="en-US" altLang="zh-TW" dirty="0" smtClean="0"/>
              <a:t>Why Batch</a:t>
            </a:r>
            <a:r>
              <a:rPr lang="zh-TW" altLang="en-US" dirty="0" smtClean="0"/>
              <a:t> </a:t>
            </a:r>
            <a:r>
              <a:rPr lang="en-US" altLang="zh-TW" dirty="0" smtClean="0"/>
              <a:t>Normalization</a:t>
            </a:r>
            <a:endParaRPr lang="zh-TW" altLang="en-US" dirty="0"/>
          </a:p>
        </p:txBody>
      </p:sp>
    </p:spTree>
    <p:extLst>
      <p:ext uri="{BB962C8B-B14F-4D97-AF65-F5344CB8AC3E}">
        <p14:creationId xmlns:p14="http://schemas.microsoft.com/office/powerpoint/2010/main" val="245353468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200/1*ZafDv3VUm60Eh10OeJu1v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88" y="62428"/>
            <a:ext cx="9414674" cy="473087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37392" y="64184"/>
            <a:ext cx="4907658" cy="684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2" name="標題 1"/>
          <p:cNvSpPr>
            <a:spLocks noGrp="1"/>
          </p:cNvSpPr>
          <p:nvPr>
            <p:ph type="title"/>
          </p:nvPr>
        </p:nvSpPr>
        <p:spPr/>
        <p:txBody>
          <a:bodyPr/>
          <a:lstStyle/>
          <a:p>
            <a:r>
              <a:rPr lang="zh-TW" altLang="en-US" dirty="0" smtClean="0"/>
              <a:t>常見的激發函數 </a:t>
            </a:r>
            <a:r>
              <a:rPr lang="en-US" altLang="zh-TW" dirty="0" smtClean="0"/>
              <a:t>(Activation Function)</a:t>
            </a:r>
            <a:endParaRPr lang="zh-TW" altLang="en-US" dirty="0"/>
          </a:p>
        </p:txBody>
      </p:sp>
    </p:spTree>
    <p:extLst>
      <p:ext uri="{BB962C8B-B14F-4D97-AF65-F5344CB8AC3E}">
        <p14:creationId xmlns:p14="http://schemas.microsoft.com/office/powerpoint/2010/main" val="336660788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調整 </a:t>
            </a:r>
            <a:r>
              <a:rPr lang="en-US" altLang="zh-TW" dirty="0" smtClean="0"/>
              <a:t>Activation Function</a:t>
            </a:r>
            <a:endParaRPr lang="zh-TW" alt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819" y="806665"/>
            <a:ext cx="6689948" cy="4148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790868" y="4434217"/>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55089537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調整 </a:t>
            </a:r>
            <a:r>
              <a:rPr lang="en-US" altLang="zh-TW" dirty="0"/>
              <a:t>Activation </a:t>
            </a:r>
            <a:r>
              <a:rPr lang="en-US" altLang="zh-TW" dirty="0" smtClean="0"/>
              <a:t>Function (cont.)</a:t>
            </a:r>
            <a:endParaRPr lang="zh-TW" alt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828" y="892054"/>
            <a:ext cx="6673216" cy="397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1254828" y="4590732"/>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16545070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1461224" y="833717"/>
            <a:ext cx="6307907" cy="1912557"/>
          </a:xfrm>
          <a:prstGeom prst="rect">
            <a:avLst/>
          </a:prstGeom>
          <a:noFill/>
          <a:ln>
            <a:noFill/>
          </a:ln>
        </p:spPr>
      </p:pic>
      <p:pic>
        <p:nvPicPr>
          <p:cNvPr id="148" name="Google Shape;148;p24"/>
          <p:cNvPicPr preferRelativeResize="0"/>
          <p:nvPr/>
        </p:nvPicPr>
        <p:blipFill>
          <a:blip r:embed="rId4">
            <a:alphaModFix/>
          </a:blip>
          <a:stretch>
            <a:fillRect/>
          </a:stretch>
        </p:blipFill>
        <p:spPr>
          <a:xfrm>
            <a:off x="1074904" y="2972345"/>
            <a:ext cx="4796977" cy="1438290"/>
          </a:xfrm>
          <a:prstGeom prst="rect">
            <a:avLst/>
          </a:prstGeom>
          <a:noFill/>
          <a:ln>
            <a:noFill/>
          </a:ln>
        </p:spPr>
      </p:pic>
      <p:pic>
        <p:nvPicPr>
          <p:cNvPr id="149" name="Google Shape;149;p24"/>
          <p:cNvPicPr preferRelativeResize="0"/>
          <p:nvPr/>
        </p:nvPicPr>
        <p:blipFill>
          <a:blip r:embed="rId5">
            <a:alphaModFix/>
          </a:blip>
          <a:stretch>
            <a:fillRect/>
          </a:stretch>
        </p:blipFill>
        <p:spPr>
          <a:xfrm>
            <a:off x="5285047" y="2702705"/>
            <a:ext cx="3616906" cy="2234600"/>
          </a:xfrm>
          <a:prstGeom prst="rect">
            <a:avLst/>
          </a:prstGeom>
          <a:noFill/>
          <a:ln>
            <a:noFill/>
          </a:ln>
        </p:spPr>
      </p:pic>
      <p:sp>
        <p:nvSpPr>
          <p:cNvPr id="2" name="標題 1"/>
          <p:cNvSpPr>
            <a:spLocks noGrp="1"/>
          </p:cNvSpPr>
          <p:nvPr>
            <p:ph type="title"/>
          </p:nvPr>
        </p:nvSpPr>
        <p:spPr/>
        <p:txBody>
          <a:bodyPr/>
          <a:lstStyle/>
          <a:p>
            <a:r>
              <a:rPr lang="zh-TW" altLang="en-US" dirty="0"/>
              <a:t>激發</a:t>
            </a:r>
            <a:r>
              <a:rPr lang="zh-TW" altLang="en-US" dirty="0" smtClean="0"/>
              <a:t>函數 與 梯</a:t>
            </a:r>
            <a:r>
              <a:rPr lang="zh-TW" altLang="en-US" dirty="0"/>
              <a:t>度消失</a:t>
            </a:r>
            <a:endParaRPr lang="zh-TW" altLang="en-US" dirty="0"/>
          </a:p>
        </p:txBody>
      </p:sp>
      <p:sp>
        <p:nvSpPr>
          <p:cNvPr id="3" name="矩形 2"/>
          <p:cNvSpPr/>
          <p:nvPr/>
        </p:nvSpPr>
        <p:spPr>
          <a:xfrm>
            <a:off x="2353590" y="3989293"/>
            <a:ext cx="2931457" cy="546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橢圓 3"/>
          <p:cNvSpPr/>
          <p:nvPr/>
        </p:nvSpPr>
        <p:spPr>
          <a:xfrm>
            <a:off x="5450541" y="4262717"/>
            <a:ext cx="1057836" cy="6745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7724308" y="4252636"/>
            <a:ext cx="1057836" cy="6745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207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調整 </a:t>
            </a:r>
            <a:r>
              <a:rPr lang="en-US" altLang="zh-TW" dirty="0"/>
              <a:t>Activation Function (cont.)</a:t>
            </a:r>
            <a:endParaRPr lang="zh-TW" alt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70" y="974425"/>
            <a:ext cx="6574932" cy="3966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1197470" y="466389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69483300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305" y="148728"/>
            <a:ext cx="6133364" cy="4801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311700" y="4673456"/>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67974628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063" y="558103"/>
            <a:ext cx="8031109" cy="3712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547676" y="4482855"/>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1083580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idx="1"/>
          </p:nvPr>
        </p:nvSpPr>
        <p:spPr/>
        <p:txBody>
          <a:bodyPr/>
          <a:lstStyle/>
          <a:p>
            <a:r>
              <a:rPr lang="en-US" altLang="zh-TW" sz="2400" dirty="0" smtClean="0"/>
              <a:t>Classification </a:t>
            </a:r>
            <a:r>
              <a:rPr lang="zh-TW" altLang="en-US" sz="2400" dirty="0" smtClean="0"/>
              <a:t>問題</a:t>
            </a:r>
            <a:endParaRPr lang="en-US" altLang="zh-TW" sz="2400" dirty="0" smtClean="0"/>
          </a:p>
          <a:p>
            <a:pPr lvl="1">
              <a:spcBef>
                <a:spcPts val="0"/>
              </a:spcBef>
            </a:pPr>
            <a:r>
              <a:rPr lang="zh-TW" altLang="en-US" sz="1800" dirty="0"/>
              <a:t>將輸出</a:t>
            </a:r>
            <a:r>
              <a:rPr lang="zh-TW" altLang="en-US" sz="1800" dirty="0" smtClean="0"/>
              <a:t>轉為 </a:t>
            </a:r>
            <a:r>
              <a:rPr lang="en-US" altLang="zh-TW" sz="1800" dirty="0" smtClean="0"/>
              <a:t>0-1 </a:t>
            </a:r>
            <a:r>
              <a:rPr lang="zh-TW" altLang="en-US" sz="1800" dirty="0" smtClean="0"/>
              <a:t>的範圍</a:t>
            </a:r>
            <a:endParaRPr lang="en-US" altLang="zh-TW" sz="1800" dirty="0" smtClean="0"/>
          </a:p>
          <a:p>
            <a:pPr lvl="1">
              <a:spcBef>
                <a:spcPts val="0"/>
              </a:spcBef>
            </a:pPr>
            <a:r>
              <a:rPr lang="en-US" altLang="zh-TW" sz="1800" dirty="0" err="1" smtClean="0"/>
              <a:t>Softmax</a:t>
            </a:r>
            <a:r>
              <a:rPr lang="en-US" altLang="zh-TW" sz="1800" dirty="0" smtClean="0"/>
              <a:t> output </a:t>
            </a:r>
            <a:r>
              <a:rPr lang="zh-TW" altLang="en-US" sz="1800" dirty="0" smtClean="0"/>
              <a:t>相加為一，類似機率</a:t>
            </a:r>
            <a:endParaRPr lang="en-US" altLang="zh-TW" sz="1800" dirty="0" smtClean="0"/>
          </a:p>
          <a:p>
            <a:pPr lvl="1">
              <a:spcBef>
                <a:spcPts val="0"/>
              </a:spcBef>
            </a:pPr>
            <a:r>
              <a:rPr lang="zh-TW" altLang="en-US" sz="1800" dirty="0"/>
              <a:t>保留對其</a:t>
            </a:r>
            <a:r>
              <a:rPr lang="zh-TW" altLang="en-US" sz="1800" dirty="0" smtClean="0"/>
              <a:t>他 </a:t>
            </a:r>
            <a:r>
              <a:rPr lang="en-US" altLang="zh-TW" sz="1800" dirty="0" smtClean="0"/>
              <a:t>class </a:t>
            </a:r>
            <a:r>
              <a:rPr lang="zh-TW" altLang="en-US" sz="1800" dirty="0" smtClean="0"/>
              <a:t>的 </a:t>
            </a:r>
            <a:r>
              <a:rPr lang="en-US" altLang="zh-TW" sz="1800" dirty="0" smtClean="0"/>
              <a:t>prediction error</a:t>
            </a:r>
            <a:endParaRPr lang="zh-TW" altLang="en-US" sz="1800" dirty="0"/>
          </a:p>
        </p:txBody>
      </p:sp>
      <p:sp>
        <p:nvSpPr>
          <p:cNvPr id="2" name="標題 1"/>
          <p:cNvSpPr>
            <a:spLocks noGrp="1"/>
          </p:cNvSpPr>
          <p:nvPr>
            <p:ph type="title"/>
          </p:nvPr>
        </p:nvSpPr>
        <p:spPr/>
        <p:txBody>
          <a:bodyPr>
            <a:normAutofit fontScale="90000"/>
          </a:bodyPr>
          <a:lstStyle/>
          <a:p>
            <a:r>
              <a:rPr lang="zh-TW" altLang="en-US" dirty="0"/>
              <a:t>分類問題常用的激發函數</a:t>
            </a:r>
            <a:r>
              <a:rPr lang="zh-TW" altLang="en-US" dirty="0" smtClean="0"/>
              <a:t> </a:t>
            </a:r>
            <a:r>
              <a:rPr lang="en-US" altLang="zh-TW" dirty="0" err="1" smtClean="0"/>
              <a:t>Softmax</a:t>
            </a:r>
            <a:endParaRPr lang="zh-TW" alt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321" y="2737425"/>
            <a:ext cx="6676853" cy="1922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14470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jasss.soc.surrey.ac.uk/19/4/14/Fig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40" y="108285"/>
            <a:ext cx="8277225" cy="495061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76206" y="4800808"/>
            <a:ext cx="2704587" cy="261610"/>
          </a:xfrm>
          <a:prstGeom prst="rect">
            <a:avLst/>
          </a:prstGeom>
        </p:spPr>
        <p:txBody>
          <a:bodyPr wrap="none">
            <a:spAutoFit/>
          </a:bodyPr>
          <a:lstStyle/>
          <a:p>
            <a:r>
              <a:rPr lang="en-US" altLang="zh-TW" sz="1100" dirty="0">
                <a:latin typeface="+mn-lt"/>
              </a:rPr>
              <a:t>http://jasss.soc.surrey.ac.uk/19/4/14.html</a:t>
            </a:r>
            <a:endParaRPr lang="zh-TW" altLang="en-US" sz="1100" dirty="0">
              <a:latin typeface="+mn-lt"/>
            </a:endParaRPr>
          </a:p>
        </p:txBody>
      </p:sp>
    </p:spTree>
    <p:extLst>
      <p:ext uri="{BB962C8B-B14F-4D97-AF65-F5344CB8AC3E}">
        <p14:creationId xmlns:p14="http://schemas.microsoft.com/office/powerpoint/2010/main" val="177065129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常用的</a:t>
            </a:r>
            <a:r>
              <a:rPr lang="zh-TW" altLang="en-US" dirty="0" smtClean="0"/>
              <a:t> </a:t>
            </a:r>
            <a:r>
              <a:rPr lang="en-US" altLang="zh-TW" dirty="0" smtClean="0"/>
              <a:t>Loss Function</a:t>
            </a:r>
            <a:r>
              <a:rPr lang="zh-TW" altLang="en-US" dirty="0" smtClean="0"/>
              <a:t> </a:t>
            </a:r>
            <a:r>
              <a:rPr lang="en-US" altLang="zh-TW" dirty="0" smtClean="0"/>
              <a:t>– For Regression Problems</a:t>
            </a:r>
            <a:r>
              <a:rPr lang="zh-TW" altLang="en-US" dirty="0" smtClean="0"/>
              <a:t> </a:t>
            </a:r>
            <a:endParaRPr lang="zh-TW" alt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179" y="897564"/>
            <a:ext cx="6707981" cy="3950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922150" y="897564"/>
            <a:ext cx="1890210" cy="486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5" name="矩形 4"/>
          <p:cNvSpPr/>
          <p:nvPr/>
        </p:nvSpPr>
        <p:spPr>
          <a:xfrm>
            <a:off x="5632315" y="1721796"/>
            <a:ext cx="2976664" cy="982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6733688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794" y="816390"/>
            <a:ext cx="6942060" cy="3862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zh-TW" altLang="en-US" dirty="0"/>
              <a:t>常用的</a:t>
            </a:r>
            <a:r>
              <a:rPr lang="zh-TW" altLang="en-US" dirty="0" smtClean="0"/>
              <a:t> </a:t>
            </a:r>
            <a:r>
              <a:rPr lang="en-US" altLang="zh-TW" dirty="0" smtClean="0"/>
              <a:t>Loss Function – For Classification Problems</a:t>
            </a:r>
            <a:r>
              <a:rPr lang="zh-TW" altLang="en-US" dirty="0" smtClean="0"/>
              <a:t> </a:t>
            </a:r>
            <a:endParaRPr lang="zh-TW" altLang="en-US" dirty="0"/>
          </a:p>
        </p:txBody>
      </p:sp>
      <p:sp>
        <p:nvSpPr>
          <p:cNvPr id="4" name="矩形 3"/>
          <p:cNvSpPr/>
          <p:nvPr/>
        </p:nvSpPr>
        <p:spPr>
          <a:xfrm>
            <a:off x="6058337" y="790058"/>
            <a:ext cx="1890210" cy="486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Tree>
    <p:extLst>
      <p:ext uri="{BB962C8B-B14F-4D97-AF65-F5344CB8AC3E}">
        <p14:creationId xmlns:p14="http://schemas.microsoft.com/office/powerpoint/2010/main" val="96436736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idx="1"/>
          </p:nvPr>
        </p:nvSpPr>
        <p:spPr/>
        <p:txBody>
          <a:bodyPr/>
          <a:lstStyle/>
          <a:p>
            <a:r>
              <a:rPr lang="en-US" altLang="zh-TW" sz="2000" dirty="0" smtClean="0"/>
              <a:t>Classification </a:t>
            </a:r>
            <a:r>
              <a:rPr lang="zh-TW" altLang="en-US" sz="2000" dirty="0" smtClean="0"/>
              <a:t>問題 以 </a:t>
            </a:r>
            <a:r>
              <a:rPr lang="en-US" altLang="zh-TW" sz="2000" dirty="0" smtClean="0"/>
              <a:t>cross-entropy </a:t>
            </a:r>
            <a:r>
              <a:rPr lang="zh-TW" altLang="en-US" sz="2000" dirty="0" smtClean="0"/>
              <a:t>搭配輸出層使用 </a:t>
            </a:r>
            <a:r>
              <a:rPr lang="en-US" altLang="zh-TW" sz="2000" dirty="0" err="1" smtClean="0"/>
              <a:t>softmax</a:t>
            </a:r>
            <a:endParaRPr lang="en-US" altLang="zh-TW" sz="2000" dirty="0" smtClean="0"/>
          </a:p>
          <a:p>
            <a:pPr>
              <a:spcBef>
                <a:spcPts val="600"/>
              </a:spcBef>
            </a:pPr>
            <a:r>
              <a:rPr lang="en-US" altLang="zh-TW" sz="2000" dirty="0" smtClean="0"/>
              <a:t>Regression </a:t>
            </a:r>
            <a:r>
              <a:rPr lang="zh-TW" altLang="en-US" sz="2000" dirty="0" smtClean="0"/>
              <a:t>問題用 </a:t>
            </a:r>
            <a:r>
              <a:rPr lang="en-US" altLang="zh-TW" sz="2000" dirty="0" smtClean="0"/>
              <a:t>mean absolute/squared error</a:t>
            </a:r>
          </a:p>
          <a:p>
            <a:pPr>
              <a:spcBef>
                <a:spcPts val="600"/>
              </a:spcBef>
            </a:pPr>
            <a:r>
              <a:rPr lang="zh-TW" altLang="en-US" sz="2000" dirty="0"/>
              <a:t>特定問題可以定義</a:t>
            </a:r>
            <a:r>
              <a:rPr lang="zh-TW" altLang="en-US" sz="2000" dirty="0" smtClean="0"/>
              <a:t>特定 </a:t>
            </a:r>
            <a:r>
              <a:rPr lang="en-US" altLang="zh-TW" sz="2000" dirty="0" smtClean="0"/>
              <a:t>loss function</a:t>
            </a:r>
            <a:r>
              <a:rPr lang="zh-TW" altLang="en-US" sz="2000" dirty="0" smtClean="0"/>
              <a:t>，如</a:t>
            </a:r>
            <a:endParaRPr lang="en-US" altLang="zh-TW" sz="2000" dirty="0" smtClean="0"/>
          </a:p>
          <a:p>
            <a:pPr lvl="1">
              <a:spcBef>
                <a:spcPts val="0"/>
              </a:spcBef>
            </a:pPr>
            <a:r>
              <a:rPr lang="zh-TW" altLang="en-US" sz="1600" dirty="0" smtClean="0">
                <a:latin typeface="+mn-lt"/>
              </a:rPr>
              <a:t>針對分類問題客製化 </a:t>
            </a:r>
            <a:r>
              <a:rPr lang="en-US" altLang="zh-TW" sz="1600" dirty="0" smtClean="0">
                <a:latin typeface="+mn-lt"/>
              </a:rPr>
              <a:t>F1-Score</a:t>
            </a:r>
          </a:p>
          <a:p>
            <a:pPr lvl="1">
              <a:spcBef>
                <a:spcPts val="0"/>
              </a:spcBef>
            </a:pPr>
            <a:r>
              <a:rPr lang="zh-TW" altLang="en-US" sz="1600" dirty="0" smtClean="0">
                <a:latin typeface="+mn-lt"/>
              </a:rPr>
              <a:t>針對回歸問題客製化 </a:t>
            </a:r>
            <a:r>
              <a:rPr lang="en-US" altLang="zh-TW" sz="1600" dirty="0" smtClean="0">
                <a:latin typeface="+mn-lt"/>
              </a:rPr>
              <a:t>R</a:t>
            </a:r>
            <a:r>
              <a:rPr lang="en-US" altLang="zh-TW" sz="1600" baseline="30000" dirty="0" smtClean="0">
                <a:latin typeface="+mn-lt"/>
              </a:rPr>
              <a:t>2</a:t>
            </a:r>
          </a:p>
          <a:p>
            <a:pPr lvl="1">
              <a:spcBef>
                <a:spcPts val="0"/>
              </a:spcBef>
            </a:pPr>
            <a:r>
              <a:rPr lang="zh-TW" altLang="en-US" sz="1600" dirty="0"/>
              <a:t>針對 </a:t>
            </a:r>
            <a:r>
              <a:rPr lang="en-US" altLang="zh-TW" sz="1600" dirty="0"/>
              <a:t>unbalanced dataset </a:t>
            </a:r>
            <a:r>
              <a:rPr lang="zh-TW" altLang="en-US" sz="1600" dirty="0"/>
              <a:t>定義 </a:t>
            </a:r>
            <a:r>
              <a:rPr lang="en-US" altLang="zh-TW" sz="1600" dirty="0" smtClean="0"/>
              <a:t>penalty</a:t>
            </a:r>
            <a:endParaRPr lang="en-US" altLang="zh-TW" sz="1600" dirty="0"/>
          </a:p>
        </p:txBody>
      </p:sp>
      <p:sp>
        <p:nvSpPr>
          <p:cNvPr id="2" name="標題 1"/>
          <p:cNvSpPr>
            <a:spLocks noGrp="1"/>
          </p:cNvSpPr>
          <p:nvPr>
            <p:ph type="title"/>
          </p:nvPr>
        </p:nvSpPr>
        <p:spPr/>
        <p:txBody>
          <a:bodyPr/>
          <a:lstStyle/>
          <a:p>
            <a:r>
              <a:rPr lang="en-US" altLang="zh-TW" dirty="0" smtClean="0"/>
              <a:t>Loss Function </a:t>
            </a:r>
            <a:r>
              <a:rPr lang="zh-TW" altLang="en-US" dirty="0" smtClean="0"/>
              <a:t>挑選原則</a:t>
            </a:r>
            <a:endParaRPr lang="zh-TW" alt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7980" y="3146129"/>
            <a:ext cx="3000307" cy="1299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677592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idx="1"/>
          </p:nvPr>
        </p:nvSpPr>
        <p:spPr/>
        <p:txBody>
          <a:bodyPr/>
          <a:lstStyle/>
          <a:p>
            <a:pPr>
              <a:spcBef>
                <a:spcPts val="600"/>
              </a:spcBef>
            </a:pPr>
            <a:r>
              <a:rPr lang="en-US" altLang="zh-TW" sz="2400" dirty="0" smtClean="0"/>
              <a:t>SGD – Stochastic Gradient Descent</a:t>
            </a:r>
          </a:p>
          <a:p>
            <a:pPr>
              <a:spcBef>
                <a:spcPts val="600"/>
              </a:spcBef>
            </a:pPr>
            <a:r>
              <a:rPr lang="en-US" altLang="zh-TW" sz="2400" dirty="0" err="1" smtClean="0"/>
              <a:t>Adagrad</a:t>
            </a:r>
            <a:r>
              <a:rPr lang="en-US" altLang="zh-TW" sz="2400" dirty="0" smtClean="0"/>
              <a:t> – Adaptive Learning Rate</a:t>
            </a:r>
          </a:p>
          <a:p>
            <a:pPr>
              <a:spcBef>
                <a:spcPts val="600"/>
              </a:spcBef>
            </a:pPr>
            <a:r>
              <a:rPr lang="en-US" altLang="zh-TW" sz="2400" dirty="0" err="1" smtClean="0"/>
              <a:t>RMSprop</a:t>
            </a:r>
            <a:r>
              <a:rPr lang="en-US" altLang="zh-TW" sz="2400" dirty="0" smtClean="0"/>
              <a:t> – Another Adaptive Learning Rate optimizer</a:t>
            </a:r>
          </a:p>
          <a:p>
            <a:pPr>
              <a:spcBef>
                <a:spcPts val="600"/>
              </a:spcBef>
            </a:pPr>
            <a:r>
              <a:rPr lang="en-US" altLang="zh-TW" sz="2400" dirty="0" smtClean="0"/>
              <a:t>Adam – </a:t>
            </a:r>
            <a:r>
              <a:rPr lang="en-US" altLang="zh-TW" sz="2400" dirty="0" err="1" smtClean="0"/>
              <a:t>RMSprop</a:t>
            </a:r>
            <a:r>
              <a:rPr lang="en-US" altLang="zh-TW" sz="2400" dirty="0" smtClean="0"/>
              <a:t> + Momentum</a:t>
            </a:r>
          </a:p>
          <a:p>
            <a:pPr>
              <a:spcBef>
                <a:spcPts val="600"/>
              </a:spcBef>
            </a:pPr>
            <a:r>
              <a:rPr lang="en-US" altLang="zh-TW" sz="2400" dirty="0" err="1" smtClean="0"/>
              <a:t>Nadam</a:t>
            </a:r>
            <a:r>
              <a:rPr lang="en-US" altLang="zh-TW" sz="2400" dirty="0"/>
              <a:t> – </a:t>
            </a:r>
            <a:r>
              <a:rPr lang="en-US" altLang="zh-TW" sz="2400" dirty="0" smtClean="0"/>
              <a:t>Adam + </a:t>
            </a:r>
            <a:r>
              <a:rPr lang="en-US" altLang="zh-TW" sz="2400" dirty="0" err="1" smtClean="0"/>
              <a:t>Nesterove</a:t>
            </a:r>
            <a:r>
              <a:rPr lang="en-US" altLang="zh-TW" sz="2400" dirty="0" smtClean="0"/>
              <a:t> Momentum</a:t>
            </a:r>
            <a:endParaRPr lang="zh-TW" altLang="en-US" sz="2400" dirty="0"/>
          </a:p>
        </p:txBody>
      </p:sp>
      <p:sp>
        <p:nvSpPr>
          <p:cNvPr id="2" name="標題 1"/>
          <p:cNvSpPr>
            <a:spLocks noGrp="1"/>
          </p:cNvSpPr>
          <p:nvPr>
            <p:ph type="title"/>
          </p:nvPr>
        </p:nvSpPr>
        <p:spPr/>
        <p:txBody>
          <a:bodyPr/>
          <a:lstStyle/>
          <a:p>
            <a:r>
              <a:rPr lang="zh-TW" altLang="en-US" dirty="0"/>
              <a:t>常用的</a:t>
            </a:r>
            <a:r>
              <a:rPr lang="zh-TW" altLang="en-US" dirty="0" smtClean="0"/>
              <a:t> </a:t>
            </a:r>
            <a:r>
              <a:rPr lang="en-US" altLang="zh-TW" dirty="0"/>
              <a:t>O</a:t>
            </a:r>
            <a:r>
              <a:rPr lang="en-US" altLang="zh-TW" dirty="0" smtClean="0"/>
              <a:t>ptimizer</a:t>
            </a:r>
            <a:endParaRPr lang="zh-TW" altLang="en-US" dirty="0"/>
          </a:p>
        </p:txBody>
      </p:sp>
    </p:spTree>
    <p:extLst>
      <p:ext uri="{BB962C8B-B14F-4D97-AF65-F5344CB8AC3E}">
        <p14:creationId xmlns:p14="http://schemas.microsoft.com/office/powerpoint/2010/main" val="25715223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idx="1"/>
          </p:nvPr>
        </p:nvSpPr>
        <p:spPr/>
        <p:txBody>
          <a:bodyPr/>
          <a:lstStyle/>
          <a:p>
            <a:r>
              <a:rPr lang="zh-TW" altLang="en-US" dirty="0" smtClean="0"/>
              <a:t>根據先前的結果改變 </a:t>
            </a:r>
            <a:r>
              <a:rPr lang="en-US" altLang="zh-TW" dirty="0" smtClean="0"/>
              <a:t>Learning Rate</a:t>
            </a:r>
            <a:endParaRPr lang="zh-TW" altLang="en-US" dirty="0"/>
          </a:p>
        </p:txBody>
      </p:sp>
      <p:sp>
        <p:nvSpPr>
          <p:cNvPr id="2" name="標題 1"/>
          <p:cNvSpPr>
            <a:spLocks noGrp="1"/>
          </p:cNvSpPr>
          <p:nvPr>
            <p:ph type="title"/>
          </p:nvPr>
        </p:nvSpPr>
        <p:spPr/>
        <p:txBody>
          <a:bodyPr/>
          <a:lstStyle/>
          <a:p>
            <a:r>
              <a:rPr lang="en-US" altLang="zh-TW" dirty="0" smtClean="0"/>
              <a:t>Optimizer </a:t>
            </a:r>
            <a:r>
              <a:rPr lang="en-US" altLang="zh-TW" dirty="0" err="1" smtClean="0"/>
              <a:t>Adagrad</a:t>
            </a:r>
            <a:endParaRPr lang="zh-TW" alt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987" y="1569122"/>
            <a:ext cx="7362441" cy="3012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547676" y="4482855"/>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44899120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Optimizer </a:t>
            </a:r>
            <a:r>
              <a:rPr lang="en-US" altLang="zh-TW" dirty="0" err="1" smtClean="0"/>
              <a:t>Adagrad</a:t>
            </a:r>
            <a:r>
              <a:rPr lang="en-US" altLang="zh-TW" dirty="0" smtClean="0"/>
              <a:t> (cont.)</a:t>
            </a:r>
            <a:endParaRPr lang="zh-TW" altLang="en-US"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893" y="862684"/>
            <a:ext cx="7512438" cy="3582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547676" y="4482855"/>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259716108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Optimizer </a:t>
            </a:r>
            <a:r>
              <a:rPr lang="en-US" altLang="zh-TW" dirty="0" err="1" smtClean="0"/>
              <a:t>RMSprop</a:t>
            </a:r>
            <a:endParaRPr lang="zh-TW" altLang="en-US"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179" y="964321"/>
            <a:ext cx="7664332" cy="3742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547676" y="4482855"/>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426955265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idx="1"/>
          </p:nvPr>
        </p:nvSpPr>
        <p:spPr/>
        <p:txBody>
          <a:bodyPr/>
          <a:lstStyle/>
          <a:p>
            <a:pPr>
              <a:spcBef>
                <a:spcPts val="600"/>
              </a:spcBef>
            </a:pPr>
            <a:r>
              <a:rPr lang="en-US" altLang="zh-TW" sz="2400" dirty="0" err="1" smtClean="0"/>
              <a:t>RMSprop</a:t>
            </a:r>
            <a:r>
              <a:rPr lang="en-US" altLang="zh-TW" sz="2400" dirty="0" smtClean="0"/>
              <a:t> + Momentum</a:t>
            </a:r>
          </a:p>
          <a:p>
            <a:pPr>
              <a:spcBef>
                <a:spcPts val="600"/>
              </a:spcBef>
            </a:pPr>
            <a:r>
              <a:rPr lang="en-US" altLang="zh-TW" sz="2400" dirty="0" smtClean="0"/>
              <a:t>ADAM:  A Method for Stochastic Optimization</a:t>
            </a:r>
          </a:p>
          <a:p>
            <a:pPr lvl="1">
              <a:spcBef>
                <a:spcPts val="0"/>
              </a:spcBef>
            </a:pPr>
            <a:r>
              <a:rPr lang="en-US" altLang="zh-TW" sz="1800" dirty="0"/>
              <a:t>https://arxiv.org/pdf/1412.6980v8.pdf</a:t>
            </a:r>
            <a:endParaRPr lang="zh-TW" altLang="en-US" sz="1800" dirty="0"/>
          </a:p>
        </p:txBody>
      </p:sp>
      <p:sp>
        <p:nvSpPr>
          <p:cNvPr id="2" name="標題 1"/>
          <p:cNvSpPr>
            <a:spLocks noGrp="1"/>
          </p:cNvSpPr>
          <p:nvPr>
            <p:ph type="title"/>
          </p:nvPr>
        </p:nvSpPr>
        <p:spPr/>
        <p:txBody>
          <a:bodyPr/>
          <a:lstStyle/>
          <a:p>
            <a:r>
              <a:rPr lang="en-US" altLang="zh-TW" dirty="0" smtClean="0"/>
              <a:t>Optimizer Adam</a:t>
            </a:r>
            <a:endParaRPr lang="zh-TW" altLang="en-US" dirty="0"/>
          </a:p>
        </p:txBody>
      </p:sp>
    </p:spTree>
    <p:extLst>
      <p:ext uri="{BB962C8B-B14F-4D97-AF65-F5344CB8AC3E}">
        <p14:creationId xmlns:p14="http://schemas.microsoft.com/office/powerpoint/2010/main" val="3368632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user-images.githubusercontent.com/11681225/50016682-39742a80-000d-11e9-81da-ab0406610b9c.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216596" y="4780129"/>
            <a:ext cx="2927404" cy="261610"/>
          </a:xfrm>
          <a:prstGeom prst="rect">
            <a:avLst/>
          </a:prstGeom>
        </p:spPr>
        <p:txBody>
          <a:bodyPr wrap="none">
            <a:spAutoFit/>
          </a:bodyPr>
          <a:lstStyle/>
          <a:p>
            <a:r>
              <a:rPr lang="en-US" altLang="zh-TW" sz="1100" dirty="0">
                <a:solidFill>
                  <a:schemeClr val="accent1">
                    <a:lumMod val="50000"/>
                  </a:schemeClr>
                </a:solidFill>
                <a:latin typeface="+mn-lt"/>
              </a:rPr>
              <a:t>https://github.com/ilguyi/optimizers.numpy</a:t>
            </a:r>
            <a:endParaRPr lang="zh-TW" altLang="en-US" sz="1100" dirty="0">
              <a:solidFill>
                <a:schemeClr val="accent1">
                  <a:lumMod val="50000"/>
                </a:schemeClr>
              </a:solidFill>
              <a:latin typeface="+mn-lt"/>
            </a:endParaRPr>
          </a:p>
        </p:txBody>
      </p:sp>
    </p:spTree>
    <p:extLst>
      <p:ext uri="{BB962C8B-B14F-4D97-AF65-F5344CB8AC3E}">
        <p14:creationId xmlns:p14="http://schemas.microsoft.com/office/powerpoint/2010/main" val="407450470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user-images.githubusercontent.com/11681225/49325458-fc785480-f585-11e8-8d2a-9012d6024c6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2156" y="-420344"/>
            <a:ext cx="7143750"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216596" y="4780129"/>
            <a:ext cx="2927404" cy="261610"/>
          </a:xfrm>
          <a:prstGeom prst="rect">
            <a:avLst/>
          </a:prstGeom>
        </p:spPr>
        <p:txBody>
          <a:bodyPr wrap="none">
            <a:spAutoFit/>
          </a:bodyPr>
          <a:lstStyle/>
          <a:p>
            <a:r>
              <a:rPr lang="en-US" altLang="zh-TW" sz="1100" dirty="0">
                <a:solidFill>
                  <a:schemeClr val="accent1">
                    <a:lumMod val="50000"/>
                  </a:schemeClr>
                </a:solidFill>
                <a:latin typeface="+mn-lt"/>
              </a:rPr>
              <a:t>https://github.com/ilguyi/optimizers.numpy</a:t>
            </a:r>
            <a:endParaRPr lang="zh-TW" altLang="en-US" sz="1100" dirty="0">
              <a:solidFill>
                <a:schemeClr val="accent1">
                  <a:lumMod val="50000"/>
                </a:schemeClr>
              </a:solidFill>
              <a:latin typeface="+mn-lt"/>
            </a:endParaRPr>
          </a:p>
        </p:txBody>
      </p:sp>
    </p:spTree>
    <p:extLst>
      <p:ext uri="{BB962C8B-B14F-4D97-AF65-F5344CB8AC3E}">
        <p14:creationId xmlns:p14="http://schemas.microsoft.com/office/powerpoint/2010/main" val="4186156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演化式</a:t>
            </a:r>
            <a:r>
              <a:rPr lang="zh-TW" altLang="en-US" dirty="0" smtClean="0"/>
              <a:t>計算 </a:t>
            </a:r>
            <a:r>
              <a:rPr lang="en-US" altLang="zh-TW" dirty="0" smtClean="0"/>
              <a:t>(Genetic Algorithm)</a:t>
            </a:r>
            <a:endParaRPr lang="zh-TW" altLang="en-US" dirty="0"/>
          </a:p>
        </p:txBody>
      </p:sp>
      <p:pic>
        <p:nvPicPr>
          <p:cNvPr id="5124" name="Picture 4" descr="https://tse3.mm.bing.net/th?id=OIP.ttMva92hp6wPLjnnzlabkQHaGx&amp;pid=1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836" y="1104437"/>
            <a:ext cx="5099835" cy="349403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186426" y="4598470"/>
            <a:ext cx="3766542" cy="261610"/>
          </a:xfrm>
          <a:prstGeom prst="rect">
            <a:avLst/>
          </a:prstGeom>
        </p:spPr>
        <p:txBody>
          <a:bodyPr wrap="square">
            <a:spAutoFit/>
          </a:bodyPr>
          <a:lstStyle/>
          <a:p>
            <a:r>
              <a:rPr lang="en-US" altLang="zh-TW" sz="1100" dirty="0">
                <a:latin typeface="+mn-lt"/>
              </a:rPr>
              <a:t>https://quantdare.com/ga-to-define-a-trading-system/</a:t>
            </a:r>
            <a:endParaRPr lang="zh-TW" altLang="en-US" sz="1100" dirty="0">
              <a:latin typeface="+mn-lt"/>
            </a:endParaRPr>
          </a:p>
        </p:txBody>
      </p:sp>
    </p:spTree>
    <p:extLst>
      <p:ext uri="{BB962C8B-B14F-4D97-AF65-F5344CB8AC3E}">
        <p14:creationId xmlns:p14="http://schemas.microsoft.com/office/powerpoint/2010/main" val="388163090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042350" y="2987200"/>
            <a:ext cx="6568500" cy="16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600" b="1" dirty="0" smtClean="0"/>
              <a:t>過擬</a:t>
            </a:r>
            <a:r>
              <a:rPr lang="zh-TW" altLang="en-US" sz="3600" b="1" dirty="0"/>
              <a:t>合</a:t>
            </a:r>
            <a:r>
              <a:rPr lang="en-US" altLang="zh-TW" sz="3600" b="1" dirty="0" smtClean="0"/>
              <a:t/>
            </a:r>
            <a:br>
              <a:rPr lang="en-US" altLang="zh-TW" sz="3600" b="1" dirty="0" smtClean="0"/>
            </a:br>
            <a:r>
              <a:rPr lang="en-US" altLang="zh-TW" sz="2400" b="1" dirty="0" smtClean="0">
                <a:latin typeface="+mn-lt"/>
              </a:rPr>
              <a:t>Overfitting</a:t>
            </a:r>
            <a:endParaRPr sz="3600" b="1" dirty="0">
              <a:latin typeface="+mn-lt"/>
            </a:endParaRPr>
          </a:p>
        </p:txBody>
      </p:sp>
      <p:sp>
        <p:nvSpPr>
          <p:cNvPr id="61" name="Google Shape;61;p15"/>
          <p:cNvSpPr txBox="1">
            <a:spLocks noGrp="1"/>
          </p:cNvSpPr>
          <p:nvPr>
            <p:ph type="subTitle" idx="1"/>
          </p:nvPr>
        </p:nvSpPr>
        <p:spPr>
          <a:xfrm>
            <a:off x="1104200" y="2045700"/>
            <a:ext cx="6043500" cy="78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1400" b="0" dirty="0" smtClean="0"/>
              <a:t>台灣人工智慧學校 </a:t>
            </a:r>
            <a:r>
              <a:rPr lang="en-US" altLang="zh-TW" sz="1400" b="0" dirty="0" smtClean="0"/>
              <a:t>– </a:t>
            </a:r>
            <a:r>
              <a:rPr lang="zh-TW" altLang="en-US" sz="1400" b="0" dirty="0" smtClean="0"/>
              <a:t>深度學習導論</a:t>
            </a:r>
            <a:endParaRPr sz="1400" b="0" dirty="0"/>
          </a:p>
        </p:txBody>
      </p:sp>
    </p:spTree>
    <p:extLst>
      <p:ext uri="{BB962C8B-B14F-4D97-AF65-F5344CB8AC3E}">
        <p14:creationId xmlns:p14="http://schemas.microsoft.com/office/powerpoint/2010/main" val="272097792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zh-TW" altLang="en-US" dirty="0" smtClean="0"/>
              <a:t>什麼是 </a:t>
            </a:r>
            <a:r>
              <a:rPr lang="en-US" altLang="zh-TW" dirty="0" smtClean="0"/>
              <a:t>Overfitting</a:t>
            </a:r>
            <a:endParaRPr lang="zh-TW" altLang="en-US" dirty="0"/>
          </a:p>
        </p:txBody>
      </p:sp>
      <p:pic>
        <p:nvPicPr>
          <p:cNvPr id="59394" name="Picture 2" descr="D:\Dropbox\my_courses\106_1_Datawarehouse\DL_material\hands_on_dl_R\figs\04_comp_adam_valid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448" y="893194"/>
            <a:ext cx="7431517" cy="4053554"/>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p:cNvSpPr/>
          <p:nvPr/>
        </p:nvSpPr>
        <p:spPr>
          <a:xfrm>
            <a:off x="2491926" y="2271651"/>
            <a:ext cx="2106234" cy="20291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6" name="橢圓 5"/>
          <p:cNvSpPr/>
          <p:nvPr/>
        </p:nvSpPr>
        <p:spPr>
          <a:xfrm>
            <a:off x="6233638" y="1165849"/>
            <a:ext cx="2106234" cy="20540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5" name="文字方塊 4"/>
          <p:cNvSpPr txBox="1"/>
          <p:nvPr/>
        </p:nvSpPr>
        <p:spPr>
          <a:xfrm>
            <a:off x="3736793" y="4548596"/>
            <a:ext cx="1739579" cy="461665"/>
          </a:xfrm>
          <a:prstGeom prst="rect">
            <a:avLst/>
          </a:prstGeom>
          <a:noFill/>
        </p:spPr>
        <p:txBody>
          <a:bodyPr wrap="none" rtlCol="0">
            <a:spAutoFit/>
          </a:bodyPr>
          <a:lstStyle/>
          <a:p>
            <a:r>
              <a:rPr lang="en-US" altLang="zh-TW" sz="2400" b="1" dirty="0">
                <a:solidFill>
                  <a:srgbClr val="FF0000"/>
                </a:solidFill>
              </a:rPr>
              <a:t>Overfitting</a:t>
            </a:r>
            <a:endParaRPr lang="zh-TW" altLang="en-US" sz="2400" b="1" dirty="0">
              <a:solidFill>
                <a:srgbClr val="FF0000"/>
              </a:solidFill>
            </a:endParaRPr>
          </a:p>
        </p:txBody>
      </p:sp>
    </p:spTree>
    <p:extLst>
      <p:ext uri="{BB962C8B-B14F-4D97-AF65-F5344CB8AC3E}">
        <p14:creationId xmlns:p14="http://schemas.microsoft.com/office/powerpoint/2010/main" val="210465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在訓練集與測試集都不錯的模型</a:t>
            </a:r>
            <a:endParaRPr lang="zh-TW" altLang="en-US" dirty="0"/>
          </a:p>
        </p:txBody>
      </p:sp>
      <p:pic>
        <p:nvPicPr>
          <p:cNvPr id="153602" name="Picture 2" descr="plot of chunk ml-principle-smooth.x"/>
          <p:cNvPicPr>
            <a:picLocks noChangeAspect="1" noChangeArrowheads="1"/>
          </p:cNvPicPr>
          <p:nvPr/>
        </p:nvPicPr>
        <p:blipFill>
          <a:blip r:embed="rId2" cstate="print"/>
          <a:srcRect/>
          <a:stretch>
            <a:fillRect/>
          </a:stretch>
        </p:blipFill>
        <p:spPr bwMode="auto">
          <a:xfrm>
            <a:off x="1143000" y="869462"/>
            <a:ext cx="6806528" cy="4083918"/>
          </a:xfrm>
          <a:prstGeom prst="rect">
            <a:avLst/>
          </a:prstGeom>
          <a:noFill/>
        </p:spPr>
      </p:pic>
      <p:sp>
        <p:nvSpPr>
          <p:cNvPr id="4" name="文字方塊 3"/>
          <p:cNvSpPr txBox="1"/>
          <p:nvPr/>
        </p:nvSpPr>
        <p:spPr>
          <a:xfrm>
            <a:off x="7086451" y="4177149"/>
            <a:ext cx="1867819" cy="276999"/>
          </a:xfrm>
          <a:prstGeom prst="rect">
            <a:avLst/>
          </a:prstGeom>
          <a:noFill/>
        </p:spPr>
        <p:txBody>
          <a:bodyPr wrap="none" rtlCol="0">
            <a:spAutoFit/>
          </a:bodyPr>
          <a:lstStyle/>
          <a:p>
            <a:r>
              <a:rPr lang="en-US" altLang="zh-TW" sz="1200" b="1" dirty="0" smtClean="0">
                <a:latin typeface="+mn-lt"/>
              </a:rPr>
              <a:t>Slides credit: </a:t>
            </a:r>
            <a:r>
              <a:rPr lang="en-US" altLang="zh-TW" sz="1200" b="1" dirty="0" err="1" smtClean="0">
                <a:latin typeface="+mn-lt"/>
              </a:rPr>
              <a:t>Wush</a:t>
            </a:r>
            <a:r>
              <a:rPr lang="en-US" altLang="zh-TW" sz="1200" b="1" dirty="0" smtClean="0">
                <a:latin typeface="+mn-lt"/>
              </a:rPr>
              <a:t> Wu</a:t>
            </a:r>
            <a:endParaRPr lang="zh-TW" altLang="en-US" sz="1200" b="1" dirty="0">
              <a:latin typeface="+mn-lt"/>
            </a:endParaRPr>
          </a:p>
        </p:txBody>
      </p:sp>
    </p:spTree>
    <p:extLst>
      <p:ext uri="{BB962C8B-B14F-4D97-AF65-F5344CB8AC3E}">
        <p14:creationId xmlns:p14="http://schemas.microsoft.com/office/powerpoint/2010/main" val="207749617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過度訓練</a:t>
            </a:r>
            <a:r>
              <a:rPr lang="en-US" altLang="zh-TW" dirty="0" smtClean="0"/>
              <a:t> (</a:t>
            </a:r>
            <a:r>
              <a:rPr lang="en-US" altLang="zh-TW" dirty="0" err="1" smtClean="0"/>
              <a:t>Overfitting</a:t>
            </a:r>
            <a:r>
              <a:rPr lang="en-US" altLang="zh-TW" dirty="0" smtClean="0"/>
              <a:t>)</a:t>
            </a:r>
            <a:r>
              <a:rPr lang="zh-TW" altLang="en-US" dirty="0" smtClean="0"/>
              <a:t> 的模型</a:t>
            </a:r>
            <a:endParaRPr lang="zh-TW" altLang="en-US" dirty="0"/>
          </a:p>
        </p:txBody>
      </p:sp>
      <p:pic>
        <p:nvPicPr>
          <p:cNvPr id="154626" name="Picture 2" descr="plot of chunk ml-principle-interp"/>
          <p:cNvPicPr>
            <a:picLocks noChangeAspect="1" noChangeArrowheads="1"/>
          </p:cNvPicPr>
          <p:nvPr/>
        </p:nvPicPr>
        <p:blipFill>
          <a:blip r:embed="rId2" cstate="print"/>
          <a:srcRect/>
          <a:stretch>
            <a:fillRect/>
          </a:stretch>
        </p:blipFill>
        <p:spPr bwMode="auto">
          <a:xfrm>
            <a:off x="1201368" y="1006581"/>
            <a:ext cx="6561348" cy="3936809"/>
          </a:xfrm>
          <a:prstGeom prst="rect">
            <a:avLst/>
          </a:prstGeom>
          <a:noFill/>
        </p:spPr>
      </p:pic>
      <p:sp>
        <p:nvSpPr>
          <p:cNvPr id="5" name="矩形 4"/>
          <p:cNvSpPr/>
          <p:nvPr/>
        </p:nvSpPr>
        <p:spPr>
          <a:xfrm>
            <a:off x="5872506" y="952574"/>
            <a:ext cx="918102" cy="32403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6" name="文字方塊 5"/>
          <p:cNvSpPr txBox="1"/>
          <p:nvPr/>
        </p:nvSpPr>
        <p:spPr>
          <a:xfrm>
            <a:off x="7086451" y="4177149"/>
            <a:ext cx="1867819" cy="276999"/>
          </a:xfrm>
          <a:prstGeom prst="rect">
            <a:avLst/>
          </a:prstGeom>
          <a:noFill/>
        </p:spPr>
        <p:txBody>
          <a:bodyPr wrap="none" rtlCol="0">
            <a:spAutoFit/>
          </a:bodyPr>
          <a:lstStyle/>
          <a:p>
            <a:r>
              <a:rPr lang="en-US" altLang="zh-TW" sz="1200" b="1" dirty="0" smtClean="0">
                <a:latin typeface="+mn-lt"/>
              </a:rPr>
              <a:t>Slides credit: </a:t>
            </a:r>
            <a:r>
              <a:rPr lang="en-US" altLang="zh-TW" sz="1200" b="1" dirty="0" err="1" smtClean="0">
                <a:latin typeface="+mn-lt"/>
              </a:rPr>
              <a:t>Wush</a:t>
            </a:r>
            <a:r>
              <a:rPr lang="en-US" altLang="zh-TW" sz="1200" b="1" dirty="0" smtClean="0">
                <a:latin typeface="+mn-lt"/>
              </a:rPr>
              <a:t> Wu</a:t>
            </a:r>
            <a:endParaRPr lang="zh-TW" altLang="en-US" sz="1200" b="1" dirty="0">
              <a:latin typeface="+mn-lt"/>
            </a:endParaRPr>
          </a:p>
        </p:txBody>
      </p:sp>
    </p:spTree>
    <p:extLst>
      <p:ext uri="{BB962C8B-B14F-4D97-AF65-F5344CB8AC3E}">
        <p14:creationId xmlns:p14="http://schemas.microsoft.com/office/powerpoint/2010/main" val="16824678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type="body" idx="1"/>
          </p:nvPr>
        </p:nvSpPr>
        <p:spPr/>
        <p:txBody>
          <a:bodyPr/>
          <a:lstStyle/>
          <a:p>
            <a:r>
              <a:rPr lang="zh-TW" altLang="en-US" dirty="0" smtClean="0"/>
              <a:t>限制 </a:t>
            </a:r>
            <a:r>
              <a:rPr lang="en-US" altLang="zh-TW" dirty="0" smtClean="0"/>
              <a:t>weights </a:t>
            </a:r>
            <a:r>
              <a:rPr lang="zh-TW" altLang="en-US" dirty="0" smtClean="0"/>
              <a:t>的大小</a:t>
            </a:r>
            <a:endParaRPr lang="zh-TW" altLang="en-US" dirty="0"/>
          </a:p>
        </p:txBody>
      </p:sp>
      <p:sp>
        <p:nvSpPr>
          <p:cNvPr id="4" name="標題 3"/>
          <p:cNvSpPr>
            <a:spLocks noGrp="1"/>
          </p:cNvSpPr>
          <p:nvPr>
            <p:ph type="title"/>
          </p:nvPr>
        </p:nvSpPr>
        <p:spPr/>
        <p:txBody>
          <a:bodyPr/>
          <a:lstStyle/>
          <a:p>
            <a:r>
              <a:rPr lang="zh-TW" altLang="en-US" dirty="0" smtClean="0"/>
              <a:t>避免 </a:t>
            </a:r>
            <a:r>
              <a:rPr lang="en-US" altLang="zh-TW" dirty="0" smtClean="0"/>
              <a:t>Overfitting </a:t>
            </a:r>
            <a:r>
              <a:rPr lang="zh-TW" altLang="en-US" dirty="0" smtClean="0"/>
              <a:t>的方法 </a:t>
            </a:r>
            <a:r>
              <a:rPr lang="en-US" altLang="zh-TW" dirty="0" smtClean="0"/>
              <a:t>- Regularization</a:t>
            </a:r>
            <a:endParaRPr lang="zh-TW" altLang="en-US" dirty="0"/>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349" y="1599643"/>
            <a:ext cx="5439132" cy="2057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694" y="3797536"/>
            <a:ext cx="5514975" cy="1243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6547676" y="4482855"/>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164814146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L1 and L2 </a:t>
            </a:r>
            <a:r>
              <a:rPr lang="en-US" altLang="zh-TW" dirty="0" err="1" smtClean="0"/>
              <a:t>Regularizer</a:t>
            </a:r>
            <a:endParaRPr lang="zh-TW" altLang="en-US" dirty="0"/>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318" y="909308"/>
            <a:ext cx="6042255" cy="3859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884948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Early Stopping</a:t>
            </a:r>
            <a:endParaRPr lang="zh-TW" altLang="en-US" dirty="0"/>
          </a:p>
        </p:txBody>
      </p:sp>
      <p:pic>
        <p:nvPicPr>
          <p:cNvPr id="4" name="Picture 2" descr="D:\Dropbox\my_courses\106_1_Datawarehouse\DL_material\hands_on_dl_R\figs\04_comp_adam_valid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13" y="788045"/>
            <a:ext cx="7074066" cy="3858581"/>
          </a:xfrm>
          <a:prstGeom prst="rect">
            <a:avLst/>
          </a:prstGeom>
          <a:noFill/>
          <a:extLst>
            <a:ext uri="{909E8E84-426E-40DD-AFC4-6F175D3DCCD1}">
              <a14:hiddenFill xmlns:a14="http://schemas.microsoft.com/office/drawing/2010/main">
                <a:solidFill>
                  <a:srgbClr val="FFFFFF"/>
                </a:solidFill>
              </a14:hiddenFill>
            </a:ext>
          </a:extLst>
        </p:spPr>
      </p:pic>
      <p:sp>
        <p:nvSpPr>
          <p:cNvPr id="5" name="橢圓 4"/>
          <p:cNvSpPr/>
          <p:nvPr/>
        </p:nvSpPr>
        <p:spPr>
          <a:xfrm>
            <a:off x="2017285" y="2217906"/>
            <a:ext cx="356263" cy="8073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6" name="橢圓 5"/>
          <p:cNvSpPr/>
          <p:nvPr/>
        </p:nvSpPr>
        <p:spPr>
          <a:xfrm>
            <a:off x="5710137" y="2033082"/>
            <a:ext cx="389106" cy="8749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7" name="文字方塊 6"/>
          <p:cNvSpPr txBox="1"/>
          <p:nvPr/>
        </p:nvSpPr>
        <p:spPr>
          <a:xfrm>
            <a:off x="3599892" y="4461960"/>
            <a:ext cx="2262158" cy="369332"/>
          </a:xfrm>
          <a:prstGeom prst="rect">
            <a:avLst/>
          </a:prstGeom>
          <a:noFill/>
        </p:spPr>
        <p:txBody>
          <a:bodyPr wrap="none" rtlCol="0">
            <a:spAutoFit/>
          </a:bodyPr>
          <a:lstStyle/>
          <a:p>
            <a:r>
              <a:rPr lang="zh-TW" altLang="en-US" sz="1800" b="1" dirty="0">
                <a:solidFill>
                  <a:srgbClr val="FF0000"/>
                </a:solidFill>
                <a:latin typeface="+mn-ea"/>
                <a:ea typeface="+mn-ea"/>
              </a:rPr>
              <a:t>可以早點停下來嗎？</a:t>
            </a:r>
          </a:p>
        </p:txBody>
      </p:sp>
    </p:spTree>
    <p:extLst>
      <p:ext uri="{BB962C8B-B14F-4D97-AF65-F5344CB8AC3E}">
        <p14:creationId xmlns:p14="http://schemas.microsoft.com/office/powerpoint/2010/main" val="415589901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idx="1"/>
          </p:nvPr>
        </p:nvSpPr>
        <p:spPr/>
        <p:txBody>
          <a:bodyPr/>
          <a:lstStyle/>
          <a:p>
            <a:r>
              <a:rPr lang="zh-TW" altLang="en-US" sz="2000" dirty="0" smtClean="0"/>
              <a:t>準備考試最快速的方法就是</a:t>
            </a:r>
            <a:r>
              <a:rPr lang="en-US" altLang="zh-TW" sz="2000" b="1" dirty="0" smtClean="0"/>
              <a:t>『</a:t>
            </a:r>
            <a:r>
              <a:rPr lang="zh-TW" altLang="en-US" sz="2000" b="1" dirty="0" smtClean="0"/>
              <a:t>放棄</a:t>
            </a:r>
            <a:r>
              <a:rPr lang="en-US" altLang="zh-TW" sz="2000" b="1" dirty="0" smtClean="0"/>
              <a:t>』</a:t>
            </a:r>
          </a:p>
          <a:p>
            <a:r>
              <a:rPr lang="zh-TW" altLang="en-US" sz="2000" dirty="0" smtClean="0"/>
              <a:t>假如 </a:t>
            </a:r>
            <a:r>
              <a:rPr lang="en-US" altLang="zh-TW" sz="2000" dirty="0" smtClean="0"/>
              <a:t>validation loss </a:t>
            </a:r>
            <a:r>
              <a:rPr lang="zh-TW" altLang="en-US" sz="2000" dirty="0" smtClean="0"/>
              <a:t>沒什麼進步，就不要繼續訓練了</a:t>
            </a:r>
            <a:endParaRPr lang="en-US" altLang="zh-TW" sz="2000" dirty="0"/>
          </a:p>
        </p:txBody>
      </p:sp>
      <p:sp>
        <p:nvSpPr>
          <p:cNvPr id="2" name="標題 1"/>
          <p:cNvSpPr>
            <a:spLocks noGrp="1"/>
          </p:cNvSpPr>
          <p:nvPr>
            <p:ph type="title"/>
          </p:nvPr>
        </p:nvSpPr>
        <p:spPr/>
        <p:txBody>
          <a:bodyPr/>
          <a:lstStyle/>
          <a:p>
            <a:r>
              <a:rPr lang="en-US" altLang="zh-TW" dirty="0" smtClean="0"/>
              <a:t>Early Stopping (cont.)</a:t>
            </a:r>
            <a:endParaRPr lang="zh-TW" altLang="en-US" dirty="0"/>
          </a:p>
        </p:txBody>
      </p:sp>
    </p:spTree>
    <p:extLst>
      <p:ext uri="{BB962C8B-B14F-4D97-AF65-F5344CB8AC3E}">
        <p14:creationId xmlns:p14="http://schemas.microsoft.com/office/powerpoint/2010/main" val="290016868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Dropout</a:t>
            </a:r>
            <a:endParaRPr lang="zh-TW" altLang="en-US" dirty="0"/>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403" y="908303"/>
            <a:ext cx="6557492" cy="3958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040860" y="820751"/>
            <a:ext cx="7546290" cy="998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版面配置區 4"/>
          <p:cNvSpPr>
            <a:spLocks noGrp="1"/>
          </p:cNvSpPr>
          <p:nvPr>
            <p:ph type="body" idx="1"/>
          </p:nvPr>
        </p:nvSpPr>
        <p:spPr/>
        <p:txBody>
          <a:bodyPr/>
          <a:lstStyle/>
          <a:p>
            <a:r>
              <a:rPr lang="zh-TW" altLang="en-US" sz="2000" dirty="0" smtClean="0"/>
              <a:t>原本兩個鄰近 </a:t>
            </a:r>
            <a:r>
              <a:rPr lang="en-US" altLang="zh-TW" sz="2000" dirty="0" smtClean="0"/>
              <a:t>layer </a:t>
            </a:r>
            <a:r>
              <a:rPr lang="zh-TW" altLang="en-US" sz="2000" dirty="0" smtClean="0"/>
              <a:t>的 </a:t>
            </a:r>
            <a:r>
              <a:rPr lang="en-US" altLang="zh-TW" sz="2000" dirty="0" smtClean="0"/>
              <a:t>neurons </a:t>
            </a:r>
            <a:r>
              <a:rPr lang="zh-TW" altLang="en-US" sz="2000" dirty="0" smtClean="0"/>
              <a:t>為全連結 </a:t>
            </a:r>
            <a:r>
              <a:rPr lang="en-US" altLang="zh-TW" sz="2000" dirty="0" smtClean="0"/>
              <a:t>(fully connected)</a:t>
            </a:r>
          </a:p>
          <a:p>
            <a:r>
              <a:rPr lang="zh-TW" altLang="en-US" sz="2000" dirty="0" smtClean="0"/>
              <a:t>在訓練過程中隨機  </a:t>
            </a:r>
            <a:r>
              <a:rPr lang="en-US" altLang="zh-TW" sz="2000" dirty="0" smtClean="0"/>
              <a:t>disable </a:t>
            </a:r>
            <a:r>
              <a:rPr lang="zh-TW" altLang="en-US" sz="2000" dirty="0" smtClean="0"/>
              <a:t>一定比例的連結 </a:t>
            </a:r>
            <a:r>
              <a:rPr lang="en-US" altLang="zh-TW" sz="2000" dirty="0" smtClean="0"/>
              <a:t>(</a:t>
            </a:r>
            <a:r>
              <a:rPr lang="zh-TW" altLang="en-US" sz="2000" dirty="0" smtClean="0"/>
              <a:t>將</a:t>
            </a:r>
            <a:r>
              <a:rPr lang="en-US" altLang="zh-TW" sz="2000" dirty="0" smtClean="0"/>
              <a:t>weights </a:t>
            </a:r>
            <a:r>
              <a:rPr lang="zh-TW" altLang="en-US" sz="2000" dirty="0" smtClean="0"/>
              <a:t>暫時設為零</a:t>
            </a:r>
            <a:r>
              <a:rPr lang="en-US" altLang="zh-TW" sz="2000" dirty="0" smtClean="0"/>
              <a:t>)</a:t>
            </a:r>
            <a:endParaRPr lang="zh-TW" altLang="en-US" sz="2000" dirty="0"/>
          </a:p>
        </p:txBody>
      </p:sp>
      <p:sp>
        <p:nvSpPr>
          <p:cNvPr id="7" name="文字方塊 6"/>
          <p:cNvSpPr txBox="1"/>
          <p:nvPr/>
        </p:nvSpPr>
        <p:spPr>
          <a:xfrm>
            <a:off x="6547676" y="4482855"/>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165557823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Dropout (cont.)</a:t>
            </a:r>
            <a:endParaRPr lang="zh-TW" altLang="en-US" dirty="0"/>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565" y="811023"/>
            <a:ext cx="5972175" cy="4043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5424612" y="4815034"/>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9521371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dirty="0" smtClean="0"/>
              <a:t>螞蟻演算法 </a:t>
            </a:r>
            <a:r>
              <a:rPr lang="en-US" altLang="zh-TW" dirty="0" smtClean="0"/>
              <a:t>(Ant Colony Algorithm)</a:t>
            </a:r>
            <a:endParaRPr lang="zh-TW" altLang="en-US" dirty="0"/>
          </a:p>
        </p:txBody>
      </p:sp>
      <p:pic>
        <p:nvPicPr>
          <p:cNvPr id="6146" name="Picture 2" descr="https://www.researchgate.net/profile/Anura_P_Kasthoori/publication/295545887/figure/fig3/AS:331914402648064@1456145968031/Display-of-Ant-Colony-Algorith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15" y="1325579"/>
            <a:ext cx="7293112" cy="302744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195999" y="4509180"/>
            <a:ext cx="6379201" cy="261610"/>
          </a:xfrm>
          <a:prstGeom prst="rect">
            <a:avLst/>
          </a:prstGeom>
        </p:spPr>
        <p:txBody>
          <a:bodyPr wrap="square">
            <a:spAutoFit/>
          </a:bodyPr>
          <a:lstStyle/>
          <a:p>
            <a:r>
              <a:rPr lang="en-US" altLang="zh-TW" sz="1100" dirty="0">
                <a:latin typeface="+mn-lt"/>
              </a:rPr>
              <a:t>https://</a:t>
            </a:r>
            <a:r>
              <a:rPr lang="en-US" altLang="zh-TW" sz="1100" dirty="0" smtClean="0">
                <a:latin typeface="+mn-lt"/>
              </a:rPr>
              <a:t>www.researchgate.net/publication/295545887_Multi-Agent_Based_Train_Controlling_System</a:t>
            </a:r>
            <a:endParaRPr lang="zh-TW" altLang="en-US" sz="1100" dirty="0">
              <a:latin typeface="+mn-lt"/>
            </a:endParaRPr>
          </a:p>
        </p:txBody>
      </p:sp>
    </p:spTree>
    <p:extLst>
      <p:ext uri="{BB962C8B-B14F-4D97-AF65-F5344CB8AC3E}">
        <p14:creationId xmlns:p14="http://schemas.microsoft.com/office/powerpoint/2010/main" val="398933615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lstStyle/>
          <a:p>
            <a:r>
              <a:rPr lang="zh-TW" altLang="en-US" sz="2000" dirty="0"/>
              <a:t>三個臭裨將勝過一個</a:t>
            </a:r>
            <a:r>
              <a:rPr lang="zh-TW" altLang="en-US" sz="2000" dirty="0" smtClean="0"/>
              <a:t>諸葛亮</a:t>
            </a:r>
            <a:endParaRPr lang="zh-TW" altLang="en-US" sz="2000" dirty="0"/>
          </a:p>
        </p:txBody>
      </p:sp>
      <p:sp>
        <p:nvSpPr>
          <p:cNvPr id="2" name="標題 1"/>
          <p:cNvSpPr>
            <a:spLocks noGrp="1"/>
          </p:cNvSpPr>
          <p:nvPr>
            <p:ph type="title"/>
          </p:nvPr>
        </p:nvSpPr>
        <p:spPr/>
        <p:txBody>
          <a:bodyPr/>
          <a:lstStyle/>
          <a:p>
            <a:r>
              <a:rPr lang="zh-TW" altLang="en-US" dirty="0" smtClean="0"/>
              <a:t>何謂 </a:t>
            </a:r>
            <a:r>
              <a:rPr lang="en-US" altLang="zh-TW" dirty="0" smtClean="0"/>
              <a:t>Model Ensemble</a:t>
            </a:r>
            <a:endParaRPr lang="zh-TW" altLang="en-US" dirty="0"/>
          </a:p>
        </p:txBody>
      </p:sp>
      <p:pic>
        <p:nvPicPr>
          <p:cNvPr id="1026" name="Picture 2" descr="https://d3ansictanv2wj.cloudfront.net/figure_12-f5c12a524e288367ef4f59526486e0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76" y="1587212"/>
            <a:ext cx="8640547" cy="306122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200400" y="4579046"/>
            <a:ext cx="5820770" cy="261610"/>
          </a:xfrm>
          <a:prstGeom prst="rect">
            <a:avLst/>
          </a:prstGeom>
        </p:spPr>
        <p:txBody>
          <a:bodyPr wrap="square">
            <a:spAutoFit/>
          </a:bodyPr>
          <a:lstStyle/>
          <a:p>
            <a:r>
              <a:rPr lang="en-US" altLang="zh-TW" sz="1100" dirty="0">
                <a:latin typeface="+mn-lt"/>
              </a:rPr>
              <a:t>https://www.kdnuggets.com/2017/11/interpreting-machine-learning-models-overview.html</a:t>
            </a:r>
            <a:endParaRPr lang="zh-TW" altLang="en-US" sz="1100" dirty="0">
              <a:latin typeface="+mn-lt"/>
            </a:endParaRPr>
          </a:p>
        </p:txBody>
      </p:sp>
    </p:spTree>
    <p:extLst>
      <p:ext uri="{BB962C8B-B14F-4D97-AF65-F5344CB8AC3E}">
        <p14:creationId xmlns:p14="http://schemas.microsoft.com/office/powerpoint/2010/main" val="159252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Dropout &amp; Model Ensemble</a:t>
            </a:r>
            <a:endParaRPr lang="zh-TW"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632" y="867154"/>
            <a:ext cx="4095750" cy="396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6381289" y="4502908"/>
            <a:ext cx="2340705" cy="261610"/>
          </a:xfrm>
          <a:prstGeom prst="rect">
            <a:avLst/>
          </a:prstGeom>
        </p:spPr>
        <p:txBody>
          <a:bodyPr wrap="none">
            <a:spAutoFit/>
          </a:bodyPr>
          <a:lstStyle/>
          <a:p>
            <a:r>
              <a:rPr lang="en-US" altLang="zh-TW" sz="1100" dirty="0">
                <a:latin typeface="+mn-lt"/>
              </a:rPr>
              <a:t>http://www.deeplearningbook.org/</a:t>
            </a:r>
            <a:endParaRPr lang="zh-TW" altLang="en-US" sz="1100" dirty="0">
              <a:latin typeface="+mn-lt"/>
            </a:endParaRPr>
          </a:p>
        </p:txBody>
      </p:sp>
    </p:spTree>
    <p:extLst>
      <p:ext uri="{BB962C8B-B14F-4D97-AF65-F5344CB8AC3E}">
        <p14:creationId xmlns:p14="http://schemas.microsoft.com/office/powerpoint/2010/main" val="272364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Dropout in Practice</a:t>
            </a:r>
            <a:endParaRPr lang="zh-TW"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4126" y="2251099"/>
            <a:ext cx="52197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10" y="927124"/>
            <a:ext cx="4886325"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5224425" y="1317009"/>
            <a:ext cx="2646878" cy="584775"/>
          </a:xfrm>
          <a:prstGeom prst="rect">
            <a:avLst/>
          </a:prstGeom>
          <a:noFill/>
        </p:spPr>
        <p:txBody>
          <a:bodyPr wrap="none" rtlCol="0">
            <a:spAutoFit/>
          </a:bodyPr>
          <a:lstStyle/>
          <a:p>
            <a:r>
              <a:rPr lang="zh-TW" altLang="en-US" sz="1600" b="1" dirty="0">
                <a:solidFill>
                  <a:schemeClr val="accent1">
                    <a:lumMod val="50000"/>
                  </a:schemeClr>
                </a:solidFill>
              </a:rPr>
              <a:t>訓練時隨機關閉節點的</a:t>
            </a:r>
            <a:r>
              <a:rPr lang="zh-TW" altLang="en-US" sz="1600" b="1" dirty="0" smtClean="0">
                <a:solidFill>
                  <a:schemeClr val="accent1">
                    <a:lumMod val="50000"/>
                  </a:schemeClr>
                </a:solidFill>
              </a:rPr>
              <a:t>輸出</a:t>
            </a:r>
            <a:endParaRPr lang="en-US" altLang="zh-TW" sz="1600" b="1" dirty="0" smtClean="0">
              <a:solidFill>
                <a:schemeClr val="accent1">
                  <a:lumMod val="50000"/>
                </a:schemeClr>
              </a:solidFill>
            </a:endParaRPr>
          </a:p>
          <a:p>
            <a:r>
              <a:rPr lang="zh-TW" altLang="en-US" sz="1600" b="1" dirty="0" smtClean="0">
                <a:solidFill>
                  <a:schemeClr val="accent1">
                    <a:lumMod val="50000"/>
                  </a:schemeClr>
                </a:solidFill>
              </a:rPr>
              <a:t>預測時則使用所有節點</a:t>
            </a:r>
            <a:endParaRPr lang="zh-TW" altLang="en-US" sz="1600" b="1" dirty="0">
              <a:solidFill>
                <a:schemeClr val="accent1">
                  <a:lumMod val="50000"/>
                </a:schemeClr>
              </a:solidFill>
            </a:endParaRPr>
          </a:p>
        </p:txBody>
      </p:sp>
      <p:sp>
        <p:nvSpPr>
          <p:cNvPr id="8" name="文字方塊 7"/>
          <p:cNvSpPr txBox="1"/>
          <p:nvPr/>
        </p:nvSpPr>
        <p:spPr>
          <a:xfrm>
            <a:off x="688819" y="3120788"/>
            <a:ext cx="2648482" cy="584775"/>
          </a:xfrm>
          <a:prstGeom prst="rect">
            <a:avLst/>
          </a:prstGeom>
          <a:noFill/>
        </p:spPr>
        <p:txBody>
          <a:bodyPr wrap="none" rtlCol="0">
            <a:spAutoFit/>
          </a:bodyPr>
          <a:lstStyle/>
          <a:p>
            <a:r>
              <a:rPr lang="zh-TW" altLang="en-US" sz="1600" b="1" dirty="0" smtClean="0">
                <a:solidFill>
                  <a:schemeClr val="accent1">
                    <a:lumMod val="50000"/>
                  </a:schemeClr>
                </a:solidFill>
              </a:rPr>
              <a:t>實作上在每個節點的 </a:t>
            </a:r>
            <a:r>
              <a:rPr lang="en-US" altLang="zh-TW" sz="1600" b="1" dirty="0" smtClean="0">
                <a:solidFill>
                  <a:schemeClr val="accent1">
                    <a:lumMod val="50000"/>
                  </a:schemeClr>
                </a:solidFill>
              </a:rPr>
              <a:t>input </a:t>
            </a:r>
          </a:p>
          <a:p>
            <a:r>
              <a:rPr lang="zh-TW" altLang="en-US" sz="1600" b="1" dirty="0">
                <a:solidFill>
                  <a:schemeClr val="accent1">
                    <a:lumMod val="50000"/>
                  </a:schemeClr>
                </a:solidFill>
              </a:rPr>
              <a:t>上加一個開關</a:t>
            </a:r>
          </a:p>
        </p:txBody>
      </p:sp>
      <p:sp>
        <p:nvSpPr>
          <p:cNvPr id="5" name="矩形 4"/>
          <p:cNvSpPr/>
          <p:nvPr/>
        </p:nvSpPr>
        <p:spPr>
          <a:xfrm>
            <a:off x="1198299" y="4070467"/>
            <a:ext cx="2585827" cy="707886"/>
          </a:xfrm>
          <a:prstGeom prst="rect">
            <a:avLst/>
          </a:prstGeom>
        </p:spPr>
        <p:txBody>
          <a:bodyPr wrap="square">
            <a:spAutoFit/>
          </a:bodyPr>
          <a:lstStyle/>
          <a:p>
            <a:r>
              <a:rPr lang="en-US" altLang="zh-TW" sz="1000" dirty="0">
                <a:latin typeface="+mn-lt"/>
              </a:rPr>
              <a:t>Srivastava, </a:t>
            </a:r>
            <a:r>
              <a:rPr lang="en-US" altLang="zh-TW" sz="1000" dirty="0" err="1">
                <a:latin typeface="+mn-lt"/>
              </a:rPr>
              <a:t>Nitish</a:t>
            </a:r>
            <a:r>
              <a:rPr lang="en-US" altLang="zh-TW" sz="1000" dirty="0">
                <a:latin typeface="+mn-lt"/>
              </a:rPr>
              <a:t>, et al. "Dropout: a simple way to prevent neural networks from overfitting." </a:t>
            </a:r>
            <a:r>
              <a:rPr lang="en-US" altLang="zh-TW" sz="1000" i="1" dirty="0">
                <a:latin typeface="+mn-lt"/>
              </a:rPr>
              <a:t>The Journal of Machine Learning Research</a:t>
            </a:r>
            <a:r>
              <a:rPr lang="en-US" altLang="zh-TW" sz="1000" dirty="0">
                <a:latin typeface="+mn-lt"/>
              </a:rPr>
              <a:t> 15.1 (2014): 1929-1958.</a:t>
            </a:r>
            <a:endParaRPr lang="zh-TW" altLang="en-US" sz="1000" dirty="0">
              <a:latin typeface="+mn-lt"/>
            </a:endParaRPr>
          </a:p>
        </p:txBody>
      </p:sp>
    </p:spTree>
    <p:extLst>
      <p:ext uri="{BB962C8B-B14F-4D97-AF65-F5344CB8AC3E}">
        <p14:creationId xmlns:p14="http://schemas.microsoft.com/office/powerpoint/2010/main" val="272855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Dropout in Practice</a:t>
            </a:r>
            <a:endParaRPr lang="zh-TW" alt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556" y="950557"/>
            <a:ext cx="2844800" cy="346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222" y="823557"/>
            <a:ext cx="4095750"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4792" y="956599"/>
            <a:ext cx="2769785" cy="860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003" y="872994"/>
            <a:ext cx="2946637" cy="1473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6275407" y="3845705"/>
            <a:ext cx="2585827" cy="707886"/>
          </a:xfrm>
          <a:prstGeom prst="rect">
            <a:avLst/>
          </a:prstGeom>
        </p:spPr>
        <p:txBody>
          <a:bodyPr wrap="square">
            <a:spAutoFit/>
          </a:bodyPr>
          <a:lstStyle/>
          <a:p>
            <a:r>
              <a:rPr lang="en-US" altLang="zh-TW" sz="1000" dirty="0">
                <a:latin typeface="+mn-lt"/>
              </a:rPr>
              <a:t>Srivastava, </a:t>
            </a:r>
            <a:r>
              <a:rPr lang="en-US" altLang="zh-TW" sz="1000" dirty="0" err="1">
                <a:latin typeface="+mn-lt"/>
              </a:rPr>
              <a:t>Nitish</a:t>
            </a:r>
            <a:r>
              <a:rPr lang="en-US" altLang="zh-TW" sz="1000" dirty="0">
                <a:latin typeface="+mn-lt"/>
              </a:rPr>
              <a:t>, et al. "Dropout: a simple way to prevent neural networks from overfitting." </a:t>
            </a:r>
            <a:r>
              <a:rPr lang="en-US" altLang="zh-TW" sz="1000" i="1" dirty="0">
                <a:latin typeface="+mn-lt"/>
              </a:rPr>
              <a:t>The Journal of Machine Learning Research</a:t>
            </a:r>
            <a:r>
              <a:rPr lang="en-US" altLang="zh-TW" sz="1000" dirty="0">
                <a:latin typeface="+mn-lt"/>
              </a:rPr>
              <a:t> 15.1 (2014): 1929-1958.</a:t>
            </a:r>
            <a:endParaRPr lang="zh-TW" altLang="en-US" sz="1000" dirty="0">
              <a:latin typeface="+mn-lt"/>
            </a:endParaRPr>
          </a:p>
        </p:txBody>
      </p:sp>
    </p:spTree>
    <p:extLst>
      <p:ext uri="{BB962C8B-B14F-4D97-AF65-F5344CB8AC3E}">
        <p14:creationId xmlns:p14="http://schemas.microsoft.com/office/powerpoint/2010/main" val="2235130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learningexperience.org.uk/wp-content/uploads/2014/08/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435" y="794903"/>
            <a:ext cx="5557597" cy="423837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smtClean="0"/>
              <a:t>AI</a:t>
            </a:r>
            <a:r>
              <a:rPr lang="zh-TW" altLang="en-US" dirty="0" smtClean="0"/>
              <a:t> 與 </a:t>
            </a:r>
            <a:r>
              <a:rPr lang="en-US" altLang="zh-TW" dirty="0" smtClean="0"/>
              <a:t>Learning</a:t>
            </a:r>
            <a:endParaRPr lang="zh-TW" altLang="en-US" dirty="0"/>
          </a:p>
        </p:txBody>
      </p:sp>
      <p:sp>
        <p:nvSpPr>
          <p:cNvPr id="3" name="文字方塊 2"/>
          <p:cNvSpPr txBox="1"/>
          <p:nvPr/>
        </p:nvSpPr>
        <p:spPr>
          <a:xfrm>
            <a:off x="438925" y="943666"/>
            <a:ext cx="4801314" cy="369332"/>
          </a:xfrm>
          <a:prstGeom prst="rect">
            <a:avLst/>
          </a:prstGeom>
          <a:noFill/>
        </p:spPr>
        <p:txBody>
          <a:bodyPr wrap="none" rtlCol="0">
            <a:spAutoFit/>
          </a:bodyPr>
          <a:lstStyle/>
          <a:p>
            <a:r>
              <a:rPr lang="en-US" altLang="zh-TW" sz="1800" b="1" dirty="0" smtClean="0"/>
              <a:t>Kolb’s Cycle – Learning from Experiences</a:t>
            </a:r>
            <a:endParaRPr lang="zh-TW" altLang="en-US" sz="1800" b="1" dirty="0"/>
          </a:p>
        </p:txBody>
      </p:sp>
    </p:spTree>
    <p:extLst>
      <p:ext uri="{BB962C8B-B14F-4D97-AF65-F5344CB8AC3E}">
        <p14:creationId xmlns:p14="http://schemas.microsoft.com/office/powerpoint/2010/main" val="192507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042350" y="2987200"/>
            <a:ext cx="6568500" cy="16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600" b="1" dirty="0" smtClean="0"/>
              <a:t>機器學習</a:t>
            </a:r>
            <a:r>
              <a:rPr lang="en-US" altLang="zh-TW" sz="3600" b="1" dirty="0" smtClean="0"/>
              <a:t/>
            </a:r>
            <a:br>
              <a:rPr lang="en-US" altLang="zh-TW" sz="3600" b="1" dirty="0" smtClean="0"/>
            </a:br>
            <a:r>
              <a:rPr lang="en-US" altLang="zh-TW" sz="2400" b="1" dirty="0" smtClean="0">
                <a:latin typeface="+mn-lt"/>
              </a:rPr>
              <a:t>Machine Learning</a:t>
            </a:r>
            <a:endParaRPr sz="3600" b="1" dirty="0">
              <a:latin typeface="+mn-lt"/>
            </a:endParaRPr>
          </a:p>
        </p:txBody>
      </p:sp>
      <p:sp>
        <p:nvSpPr>
          <p:cNvPr id="61" name="Google Shape;61;p15"/>
          <p:cNvSpPr txBox="1">
            <a:spLocks noGrp="1"/>
          </p:cNvSpPr>
          <p:nvPr>
            <p:ph type="subTitle" idx="1"/>
          </p:nvPr>
        </p:nvSpPr>
        <p:spPr>
          <a:xfrm>
            <a:off x="1104200" y="2045700"/>
            <a:ext cx="6043500" cy="78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1400" b="0" dirty="0" smtClean="0"/>
              <a:t>台灣人工智慧學校 </a:t>
            </a:r>
            <a:r>
              <a:rPr lang="en-US" altLang="zh-TW" sz="1400" b="0" dirty="0" smtClean="0"/>
              <a:t>– </a:t>
            </a:r>
            <a:r>
              <a:rPr lang="zh-TW" altLang="en-US" sz="1400" b="0" dirty="0" smtClean="0"/>
              <a:t>深度學習導論</a:t>
            </a:r>
            <a:endParaRPr sz="1400" b="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機器學習 </a:t>
            </a:r>
            <a:r>
              <a:rPr lang="en-US" altLang="zh-TW" dirty="0" smtClean="0"/>
              <a:t>(Machine Learning)</a:t>
            </a:r>
            <a:endParaRPr lang="zh-TW" altLang="en-US" dirty="0"/>
          </a:p>
        </p:txBody>
      </p:sp>
      <p:sp>
        <p:nvSpPr>
          <p:cNvPr id="7" name="文字方塊 4"/>
          <p:cNvSpPr txBox="1">
            <a:spLocks noChangeArrowheads="1"/>
          </p:cNvSpPr>
          <p:nvPr/>
        </p:nvSpPr>
        <p:spPr bwMode="auto">
          <a:xfrm>
            <a:off x="1030576" y="1378012"/>
            <a:ext cx="7705725" cy="2308324"/>
          </a:xfrm>
          <a:prstGeom prst="rect">
            <a:avLst/>
          </a:prstGeom>
          <a:noFill/>
          <a:ln w="9525">
            <a:noFill/>
            <a:miter lim="800000"/>
            <a:headEnd/>
            <a:tailEnd/>
          </a:ln>
        </p:spPr>
        <p:txBody>
          <a:bodyPr>
            <a:spAutoFit/>
          </a:bodyPr>
          <a:lstStyle>
            <a:defPPr>
              <a:defRPr lang="ko-KR"/>
            </a:defPPr>
            <a:lvl1pPr algn="l" rtl="0" eaLnBrk="0" fontAlgn="base" hangingPunct="0">
              <a:spcBef>
                <a:spcPct val="0"/>
              </a:spcBef>
              <a:spcAft>
                <a:spcPct val="0"/>
              </a:spcAft>
              <a:defRPr kern="1200">
                <a:solidFill>
                  <a:schemeClr val="tx1"/>
                </a:solidFill>
                <a:latin typeface="Calibri" panose="020F0502020204030204" pitchFamily="34" charset="0"/>
                <a:ea typeface="華康粗黑體" pitchFamily="49" charset="-120"/>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華康粗黑體" pitchFamily="49" charset="-120"/>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華康粗黑體" pitchFamily="49" charset="-120"/>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華康粗黑體" pitchFamily="49" charset="-120"/>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華康粗黑體" pitchFamily="49" charset="-120"/>
                <a:cs typeface="+mn-cs"/>
              </a:defRPr>
            </a:lvl5pPr>
            <a:lvl6pPr marL="2286000" algn="l" defTabSz="914400" rtl="0" eaLnBrk="1" latinLnBrk="0" hangingPunct="1">
              <a:defRPr kern="1200">
                <a:solidFill>
                  <a:schemeClr val="tx1"/>
                </a:solidFill>
                <a:latin typeface="Calibri" panose="020F0502020204030204" pitchFamily="34" charset="0"/>
                <a:ea typeface="華康粗黑體" pitchFamily="49" charset="-120"/>
                <a:cs typeface="+mn-cs"/>
              </a:defRPr>
            </a:lvl6pPr>
            <a:lvl7pPr marL="2743200" algn="l" defTabSz="914400" rtl="0" eaLnBrk="1" latinLnBrk="0" hangingPunct="1">
              <a:defRPr kern="1200">
                <a:solidFill>
                  <a:schemeClr val="tx1"/>
                </a:solidFill>
                <a:latin typeface="Calibri" panose="020F0502020204030204" pitchFamily="34" charset="0"/>
                <a:ea typeface="華康粗黑體" pitchFamily="49" charset="-120"/>
                <a:cs typeface="+mn-cs"/>
              </a:defRPr>
            </a:lvl7pPr>
            <a:lvl8pPr marL="3200400" algn="l" defTabSz="914400" rtl="0" eaLnBrk="1" latinLnBrk="0" hangingPunct="1">
              <a:defRPr kern="1200">
                <a:solidFill>
                  <a:schemeClr val="tx1"/>
                </a:solidFill>
                <a:latin typeface="Calibri" panose="020F0502020204030204" pitchFamily="34" charset="0"/>
                <a:ea typeface="華康粗黑體" pitchFamily="49" charset="-120"/>
                <a:cs typeface="+mn-cs"/>
              </a:defRPr>
            </a:lvl8pPr>
            <a:lvl9pPr marL="3657600" algn="l" defTabSz="914400" rtl="0" eaLnBrk="1" latinLnBrk="0" hangingPunct="1">
              <a:defRPr kern="1200">
                <a:solidFill>
                  <a:schemeClr val="tx1"/>
                </a:solidFill>
                <a:latin typeface="Calibri" panose="020F0502020204030204" pitchFamily="34" charset="0"/>
                <a:ea typeface="華康粗黑體" pitchFamily="49" charset="-120"/>
                <a:cs typeface="+mn-cs"/>
              </a:defRPr>
            </a:lvl9pPr>
          </a:lstStyle>
          <a:p>
            <a:pPr>
              <a:spcBef>
                <a:spcPct val="50000"/>
              </a:spcBef>
              <a:defRPr/>
            </a:pPr>
            <a:r>
              <a:rPr lang="en-US" altLang="zh-TW" sz="3600" b="1" i="1" dirty="0" smtClean="0">
                <a:latin typeface="+mn-lt"/>
              </a:rPr>
              <a:t>A type of algorithms giving computers the ability to </a:t>
            </a:r>
            <a:r>
              <a:rPr lang="en-US" altLang="zh-TW" sz="3600" b="1" i="1" dirty="0" smtClean="0">
                <a:solidFill>
                  <a:srgbClr val="C00000"/>
                </a:solidFill>
                <a:latin typeface="+mn-lt"/>
              </a:rPr>
              <a:t>learn from data </a:t>
            </a:r>
            <a:r>
              <a:rPr lang="en-US" altLang="zh-TW" sz="3600" b="1" i="1" dirty="0" smtClean="0">
                <a:latin typeface="+mn-lt"/>
              </a:rPr>
              <a:t>rather than being explicitly programmed</a:t>
            </a:r>
            <a:endParaRPr lang="zh-TW" altLang="en-US" sz="3600" b="1" i="1" dirty="0">
              <a:latin typeface="+mn-lt"/>
            </a:endParaRPr>
          </a:p>
        </p:txBody>
      </p:sp>
      <p:pic>
        <p:nvPicPr>
          <p:cNvPr id="8" name="Picture 7" descr="ãquote symbol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168" y="1232020"/>
            <a:ext cx="432048" cy="43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027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i1.wp.com/techinpink.com/wp-content/uploads/2016/03/microsoft_machine_learning.jpg?resize=640%2C4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729" y="2299516"/>
            <a:ext cx="3186872" cy="1798262"/>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smtClean="0"/>
              <a:t>機器學習 </a:t>
            </a:r>
            <a:r>
              <a:rPr lang="en-US" altLang="zh-TW" dirty="0" smtClean="0"/>
              <a:t>(cont.)</a:t>
            </a:r>
            <a:endParaRPr lang="zh-TW" altLang="en-US" dirty="0"/>
          </a:p>
        </p:txBody>
      </p:sp>
      <p:pic>
        <p:nvPicPr>
          <p:cNvPr id="6146" name="Picture 2" descr="https://kuanhoong.files.wordpress.com/2016/01/mnistdigit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217" y="1071526"/>
            <a:ext cx="2840610" cy="141179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430597" y="1028213"/>
            <a:ext cx="266420" cy="1504964"/>
          </a:xfrm>
          <a:prstGeom prst="rect">
            <a:avLst/>
          </a:prstGeom>
          <a:noFill/>
        </p:spPr>
        <p:txBody>
          <a:bodyPr wrap="none" rtlCol="0">
            <a:spAutoFit/>
          </a:bodyPr>
          <a:lstStyle/>
          <a:p>
            <a:pPr>
              <a:lnSpc>
                <a:spcPts val="1130"/>
              </a:lnSpc>
            </a:pPr>
            <a:r>
              <a:rPr lang="en-US" altLang="zh-TW" sz="1100" b="1" dirty="0" smtClean="0">
                <a:solidFill>
                  <a:srgbClr val="C00000"/>
                </a:solidFill>
                <a:latin typeface="+mn-lt"/>
              </a:rPr>
              <a:t>0</a:t>
            </a:r>
          </a:p>
          <a:p>
            <a:pPr>
              <a:lnSpc>
                <a:spcPts val="1130"/>
              </a:lnSpc>
            </a:pPr>
            <a:r>
              <a:rPr lang="en-US" altLang="zh-TW" sz="1100" b="1" dirty="0" smtClean="0">
                <a:solidFill>
                  <a:srgbClr val="C00000"/>
                </a:solidFill>
                <a:latin typeface="+mn-lt"/>
              </a:rPr>
              <a:t>1</a:t>
            </a:r>
          </a:p>
          <a:p>
            <a:pPr>
              <a:lnSpc>
                <a:spcPts val="1130"/>
              </a:lnSpc>
            </a:pPr>
            <a:r>
              <a:rPr lang="en-US" altLang="zh-TW" sz="1100" b="1" dirty="0" smtClean="0">
                <a:solidFill>
                  <a:srgbClr val="C00000"/>
                </a:solidFill>
                <a:latin typeface="+mn-lt"/>
              </a:rPr>
              <a:t>2</a:t>
            </a:r>
          </a:p>
          <a:p>
            <a:pPr>
              <a:lnSpc>
                <a:spcPts val="1130"/>
              </a:lnSpc>
            </a:pPr>
            <a:r>
              <a:rPr lang="en-US" altLang="zh-TW" sz="1100" b="1" dirty="0" smtClean="0">
                <a:solidFill>
                  <a:srgbClr val="C00000"/>
                </a:solidFill>
                <a:latin typeface="+mn-lt"/>
              </a:rPr>
              <a:t>3</a:t>
            </a:r>
          </a:p>
          <a:p>
            <a:pPr>
              <a:lnSpc>
                <a:spcPts val="1130"/>
              </a:lnSpc>
            </a:pPr>
            <a:r>
              <a:rPr lang="en-US" altLang="zh-TW" sz="1100" b="1" dirty="0" smtClean="0">
                <a:solidFill>
                  <a:srgbClr val="C00000"/>
                </a:solidFill>
                <a:latin typeface="+mn-lt"/>
              </a:rPr>
              <a:t>4</a:t>
            </a:r>
          </a:p>
          <a:p>
            <a:pPr>
              <a:lnSpc>
                <a:spcPts val="1130"/>
              </a:lnSpc>
            </a:pPr>
            <a:r>
              <a:rPr lang="en-US" altLang="zh-TW" sz="1100" b="1" dirty="0" smtClean="0">
                <a:solidFill>
                  <a:srgbClr val="C00000"/>
                </a:solidFill>
                <a:latin typeface="+mn-lt"/>
              </a:rPr>
              <a:t>5</a:t>
            </a:r>
          </a:p>
          <a:p>
            <a:pPr>
              <a:lnSpc>
                <a:spcPts val="1130"/>
              </a:lnSpc>
            </a:pPr>
            <a:r>
              <a:rPr lang="en-US" altLang="zh-TW" sz="1100" b="1" dirty="0" smtClean="0">
                <a:solidFill>
                  <a:srgbClr val="C00000"/>
                </a:solidFill>
                <a:latin typeface="+mn-lt"/>
              </a:rPr>
              <a:t>6</a:t>
            </a:r>
          </a:p>
          <a:p>
            <a:pPr>
              <a:lnSpc>
                <a:spcPts val="1130"/>
              </a:lnSpc>
            </a:pPr>
            <a:r>
              <a:rPr lang="en-US" altLang="zh-TW" sz="1100" b="1" dirty="0" smtClean="0">
                <a:solidFill>
                  <a:srgbClr val="C00000"/>
                </a:solidFill>
                <a:latin typeface="+mn-lt"/>
              </a:rPr>
              <a:t>7</a:t>
            </a:r>
          </a:p>
          <a:p>
            <a:pPr>
              <a:lnSpc>
                <a:spcPts val="1130"/>
              </a:lnSpc>
            </a:pPr>
            <a:r>
              <a:rPr lang="en-US" altLang="zh-TW" sz="1100" b="1" dirty="0" smtClean="0">
                <a:solidFill>
                  <a:srgbClr val="C00000"/>
                </a:solidFill>
                <a:latin typeface="+mn-lt"/>
              </a:rPr>
              <a:t>8</a:t>
            </a:r>
          </a:p>
          <a:p>
            <a:pPr>
              <a:lnSpc>
                <a:spcPts val="1130"/>
              </a:lnSpc>
            </a:pPr>
            <a:r>
              <a:rPr lang="en-US" altLang="zh-TW" sz="1100" b="1" dirty="0" smtClean="0">
                <a:solidFill>
                  <a:srgbClr val="C00000"/>
                </a:solidFill>
                <a:latin typeface="+mn-lt"/>
              </a:rPr>
              <a:t>9</a:t>
            </a:r>
            <a:endParaRPr lang="zh-TW" altLang="en-US" sz="1100" b="1" dirty="0">
              <a:solidFill>
                <a:srgbClr val="C00000"/>
              </a:solidFill>
              <a:latin typeface="+mn-lt"/>
            </a:endParaRPr>
          </a:p>
        </p:txBody>
      </p:sp>
      <p:pic>
        <p:nvPicPr>
          <p:cNvPr id="6148" name="Picture 4" descr="https://www.wolfram.com/mathematica/images/new-in-10/intro-images/highly-automated-machine-learn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601" y="916599"/>
            <a:ext cx="3133725" cy="1721645"/>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1055954" y="3287490"/>
            <a:ext cx="1980029" cy="707886"/>
          </a:xfrm>
          <a:prstGeom prst="rect">
            <a:avLst/>
          </a:prstGeom>
          <a:noFill/>
        </p:spPr>
        <p:txBody>
          <a:bodyPr wrap="none" rtlCol="0">
            <a:spAutoFit/>
          </a:bodyPr>
          <a:lstStyle/>
          <a:p>
            <a:r>
              <a:rPr lang="zh-TW" altLang="en-US" sz="2000" b="1" dirty="0" smtClean="0">
                <a:solidFill>
                  <a:schemeClr val="bg2">
                    <a:lumMod val="50000"/>
                  </a:schemeClr>
                </a:solidFill>
                <a:latin typeface="+mn-ea"/>
                <a:ea typeface="+mn-ea"/>
              </a:rPr>
              <a:t>從</a:t>
            </a:r>
            <a:r>
              <a:rPr lang="zh-TW" altLang="en-US" sz="2000" b="1" dirty="0">
                <a:solidFill>
                  <a:schemeClr val="bg2">
                    <a:lumMod val="50000"/>
                  </a:schemeClr>
                </a:solidFill>
                <a:latin typeface="+mn-ea"/>
                <a:ea typeface="+mn-ea"/>
              </a:rPr>
              <a:t>資料</a:t>
            </a:r>
            <a:r>
              <a:rPr lang="zh-TW" altLang="en-US" sz="2000" b="1" dirty="0" smtClean="0">
                <a:solidFill>
                  <a:schemeClr val="bg2">
                    <a:lumMod val="50000"/>
                  </a:schemeClr>
                </a:solidFill>
                <a:latin typeface="+mn-ea"/>
                <a:ea typeface="+mn-ea"/>
              </a:rPr>
              <a:t>集學習</a:t>
            </a:r>
            <a:endParaRPr lang="en-US" altLang="zh-TW" sz="2000" b="1" dirty="0" smtClean="0">
              <a:solidFill>
                <a:schemeClr val="bg2">
                  <a:lumMod val="50000"/>
                </a:schemeClr>
              </a:solidFill>
              <a:latin typeface="+mn-ea"/>
              <a:ea typeface="+mn-ea"/>
            </a:endParaRPr>
          </a:p>
          <a:p>
            <a:r>
              <a:rPr lang="zh-TW" altLang="en-US" sz="2000" b="1" dirty="0" smtClean="0">
                <a:solidFill>
                  <a:schemeClr val="bg2">
                    <a:lumMod val="50000"/>
                  </a:schemeClr>
                </a:solidFill>
                <a:latin typeface="+mn-ea"/>
                <a:ea typeface="+mn-ea"/>
              </a:rPr>
              <a:t>與標記間</a:t>
            </a:r>
            <a:r>
              <a:rPr lang="zh-TW" altLang="en-US" sz="2000" b="1" dirty="0">
                <a:solidFill>
                  <a:schemeClr val="bg2">
                    <a:lumMod val="50000"/>
                  </a:schemeClr>
                </a:solidFill>
                <a:latin typeface="+mn-ea"/>
                <a:ea typeface="+mn-ea"/>
              </a:rPr>
              <a:t>的關聯</a:t>
            </a:r>
          </a:p>
        </p:txBody>
      </p:sp>
      <p:sp>
        <p:nvSpPr>
          <p:cNvPr id="14" name="文字方塊 13"/>
          <p:cNvSpPr txBox="1"/>
          <p:nvPr/>
        </p:nvSpPr>
        <p:spPr>
          <a:xfrm>
            <a:off x="6658451" y="3273090"/>
            <a:ext cx="1723549" cy="707886"/>
          </a:xfrm>
          <a:prstGeom prst="rect">
            <a:avLst/>
          </a:prstGeom>
          <a:noFill/>
        </p:spPr>
        <p:txBody>
          <a:bodyPr wrap="none" rtlCol="0">
            <a:spAutoFit/>
          </a:bodyPr>
          <a:lstStyle/>
          <a:p>
            <a:r>
              <a:rPr lang="zh-TW" altLang="en-US" sz="2000" b="1" dirty="0" smtClean="0">
                <a:solidFill>
                  <a:schemeClr val="bg2">
                    <a:lumMod val="50000"/>
                  </a:schemeClr>
                </a:solidFill>
                <a:latin typeface="+mn-ea"/>
                <a:ea typeface="+mn-ea"/>
              </a:rPr>
              <a:t>從非特定資料</a:t>
            </a:r>
            <a:endParaRPr lang="en-US" altLang="zh-TW" sz="2000" b="1" dirty="0" smtClean="0">
              <a:solidFill>
                <a:schemeClr val="bg2">
                  <a:lumMod val="50000"/>
                </a:schemeClr>
              </a:solidFill>
              <a:latin typeface="+mn-ea"/>
              <a:ea typeface="+mn-ea"/>
            </a:endParaRPr>
          </a:p>
          <a:p>
            <a:r>
              <a:rPr lang="zh-TW" altLang="en-US" sz="2000" b="1" dirty="0" smtClean="0">
                <a:solidFill>
                  <a:schemeClr val="bg2">
                    <a:lumMod val="50000"/>
                  </a:schemeClr>
                </a:solidFill>
                <a:latin typeface="+mn-ea"/>
                <a:ea typeface="+mn-ea"/>
              </a:rPr>
              <a:t>辨認模式</a:t>
            </a:r>
            <a:endParaRPr lang="zh-TW" altLang="en-US" sz="2000" b="1" dirty="0">
              <a:solidFill>
                <a:schemeClr val="bg2">
                  <a:lumMod val="50000"/>
                </a:schemeClr>
              </a:solidFill>
              <a:latin typeface="+mn-ea"/>
              <a:ea typeface="+mn-ea"/>
            </a:endParaRPr>
          </a:p>
        </p:txBody>
      </p:sp>
      <p:sp>
        <p:nvSpPr>
          <p:cNvPr id="15" name="右彎箭號 14"/>
          <p:cNvSpPr/>
          <p:nvPr/>
        </p:nvSpPr>
        <p:spPr>
          <a:xfrm rot="10800000" flipH="1">
            <a:off x="1958542" y="2609817"/>
            <a:ext cx="794282" cy="700772"/>
          </a:xfrm>
          <a:prstGeom prst="bentArrow">
            <a:avLst>
              <a:gd name="adj1" fmla="val 25000"/>
              <a:gd name="adj2" fmla="val 2912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9" name="右彎箭號 18"/>
          <p:cNvSpPr/>
          <p:nvPr/>
        </p:nvSpPr>
        <p:spPr>
          <a:xfrm rot="5400000" flipH="1">
            <a:off x="6395674" y="2493021"/>
            <a:ext cx="595712" cy="934363"/>
          </a:xfrm>
          <a:prstGeom prst="bentArrow">
            <a:avLst>
              <a:gd name="adj1" fmla="val 25000"/>
              <a:gd name="adj2" fmla="val 2912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6" name="文字方塊 15"/>
          <p:cNvSpPr txBox="1"/>
          <p:nvPr/>
        </p:nvSpPr>
        <p:spPr>
          <a:xfrm>
            <a:off x="1540045" y="4254032"/>
            <a:ext cx="6340197" cy="584775"/>
          </a:xfrm>
          <a:prstGeom prst="rect">
            <a:avLst/>
          </a:prstGeom>
          <a:noFill/>
        </p:spPr>
        <p:txBody>
          <a:bodyPr wrap="none" rtlCol="0">
            <a:spAutoFit/>
          </a:bodyPr>
          <a:lstStyle/>
          <a:p>
            <a:r>
              <a:rPr lang="zh-TW" altLang="en-US" sz="3200" b="1" dirty="0">
                <a:solidFill>
                  <a:srgbClr val="C00000"/>
                </a:solidFill>
                <a:latin typeface="+mn-ea"/>
                <a:ea typeface="+mn-ea"/>
              </a:rPr>
              <a:t>開發學習演算法，而非辨識演算法</a:t>
            </a:r>
          </a:p>
        </p:txBody>
      </p:sp>
      <p:sp>
        <p:nvSpPr>
          <p:cNvPr id="13" name="文字方塊 12"/>
          <p:cNvSpPr txBox="1"/>
          <p:nvPr/>
        </p:nvSpPr>
        <p:spPr>
          <a:xfrm>
            <a:off x="200354" y="2544704"/>
            <a:ext cx="1107996" cy="369332"/>
          </a:xfrm>
          <a:prstGeom prst="rect">
            <a:avLst/>
          </a:prstGeom>
          <a:noFill/>
        </p:spPr>
        <p:txBody>
          <a:bodyPr wrap="none" rtlCol="0">
            <a:spAutoFit/>
          </a:bodyPr>
          <a:lstStyle/>
          <a:p>
            <a:r>
              <a:rPr lang="zh-TW" altLang="en-US" sz="1800" b="1" dirty="0" smtClean="0">
                <a:solidFill>
                  <a:srgbClr val="C00000"/>
                </a:solidFill>
                <a:latin typeface="+mn-ea"/>
                <a:ea typeface="+mn-ea"/>
              </a:rPr>
              <a:t>取得標記</a:t>
            </a:r>
            <a:endParaRPr lang="zh-TW" altLang="en-US" sz="1800" b="1" dirty="0">
              <a:solidFill>
                <a:srgbClr val="C00000"/>
              </a:solidFill>
              <a:latin typeface="+mn-ea"/>
              <a:ea typeface="+mn-ea"/>
            </a:endParaRPr>
          </a:p>
        </p:txBody>
      </p:sp>
    </p:spTree>
    <p:extLst>
      <p:ext uri="{BB962C8B-B14F-4D97-AF65-F5344CB8AC3E}">
        <p14:creationId xmlns:p14="http://schemas.microsoft.com/office/powerpoint/2010/main" val="135656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5" grpId="0" animBg="1"/>
      <p:bldP spid="19" grpId="0" animBg="1"/>
      <p:bldP spid="16"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r>
              <a:rPr lang="zh-TW" altLang="en-US" dirty="0"/>
              <a:t>機器如何學習？</a:t>
            </a:r>
          </a:p>
        </p:txBody>
      </p:sp>
      <p:pic>
        <p:nvPicPr>
          <p:cNvPr id="13314" name="Picture 2" descr="https://alliance.seas.upenn.edu/~cis520/dynamic/2016/wiki/uploads/Lectures/2d_classific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864" y="1054283"/>
            <a:ext cx="5684812" cy="388740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接點 4"/>
          <p:cNvCxnSpPr/>
          <p:nvPr/>
        </p:nvCxnSpPr>
        <p:spPr>
          <a:xfrm flipV="1">
            <a:off x="3402378" y="1238399"/>
            <a:ext cx="4384761" cy="3304976"/>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flipV="1">
            <a:off x="3566412" y="1238400"/>
            <a:ext cx="4024800" cy="3348000"/>
          </a:xfrm>
          <a:prstGeom prst="line">
            <a:avLst/>
          </a:prstGeom>
          <a:ln w="762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2" name="弧形向右箭號 11"/>
          <p:cNvSpPr/>
          <p:nvPr/>
        </p:nvSpPr>
        <p:spPr>
          <a:xfrm rot="5400000">
            <a:off x="5215431" y="-359394"/>
            <a:ext cx="613610" cy="3195587"/>
          </a:xfrm>
          <a:prstGeom prst="curvedRightArrow">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6" name="文字方塊 15"/>
          <p:cNvSpPr txBox="1"/>
          <p:nvPr/>
        </p:nvSpPr>
        <p:spPr>
          <a:xfrm>
            <a:off x="524531" y="1252817"/>
            <a:ext cx="1457450" cy="584775"/>
          </a:xfrm>
          <a:prstGeom prst="rect">
            <a:avLst/>
          </a:prstGeom>
          <a:noFill/>
        </p:spPr>
        <p:txBody>
          <a:bodyPr wrap="none" rtlCol="0">
            <a:spAutoFit/>
          </a:bodyPr>
          <a:lstStyle/>
          <a:p>
            <a:r>
              <a:rPr lang="en-US" altLang="zh-TW" sz="3200" b="1" dirty="0" smtClean="0">
                <a:latin typeface="+mn-ea"/>
                <a:ea typeface="+mn-ea"/>
              </a:rPr>
              <a:t>1. </a:t>
            </a:r>
            <a:r>
              <a:rPr lang="zh-TW" altLang="en-US" sz="3200" b="1" dirty="0" smtClean="0">
                <a:latin typeface="+mn-ea"/>
                <a:ea typeface="+mn-ea"/>
              </a:rPr>
              <a:t>嘗試</a:t>
            </a:r>
            <a:endParaRPr lang="zh-TW" altLang="en-US" sz="3200" b="1" dirty="0">
              <a:latin typeface="+mn-ea"/>
              <a:ea typeface="+mn-ea"/>
            </a:endParaRPr>
          </a:p>
        </p:txBody>
      </p:sp>
      <p:sp>
        <p:nvSpPr>
          <p:cNvPr id="17" name="文字方塊 16"/>
          <p:cNvSpPr txBox="1"/>
          <p:nvPr/>
        </p:nvSpPr>
        <p:spPr>
          <a:xfrm>
            <a:off x="524531" y="1968376"/>
            <a:ext cx="1457450" cy="584775"/>
          </a:xfrm>
          <a:prstGeom prst="rect">
            <a:avLst/>
          </a:prstGeom>
          <a:noFill/>
        </p:spPr>
        <p:txBody>
          <a:bodyPr wrap="none" rtlCol="0">
            <a:spAutoFit/>
          </a:bodyPr>
          <a:lstStyle/>
          <a:p>
            <a:r>
              <a:rPr lang="en-US" altLang="zh-TW" sz="3200" b="1" dirty="0" smtClean="0">
                <a:latin typeface="+mn-ea"/>
                <a:ea typeface="+mn-ea"/>
              </a:rPr>
              <a:t>2. </a:t>
            </a:r>
            <a:r>
              <a:rPr lang="zh-TW" altLang="en-US" sz="3200" b="1" dirty="0" smtClean="0">
                <a:latin typeface="+mn-ea"/>
                <a:ea typeface="+mn-ea"/>
              </a:rPr>
              <a:t>評估</a:t>
            </a:r>
            <a:endParaRPr lang="zh-TW" altLang="en-US" sz="3200" b="1" dirty="0">
              <a:latin typeface="+mn-ea"/>
              <a:ea typeface="+mn-ea"/>
            </a:endParaRPr>
          </a:p>
        </p:txBody>
      </p:sp>
      <p:sp>
        <p:nvSpPr>
          <p:cNvPr id="18" name="文字方塊 17"/>
          <p:cNvSpPr txBox="1"/>
          <p:nvPr/>
        </p:nvSpPr>
        <p:spPr>
          <a:xfrm>
            <a:off x="524531" y="2716161"/>
            <a:ext cx="1457450" cy="584775"/>
          </a:xfrm>
          <a:prstGeom prst="rect">
            <a:avLst/>
          </a:prstGeom>
          <a:noFill/>
        </p:spPr>
        <p:txBody>
          <a:bodyPr wrap="none" rtlCol="0">
            <a:spAutoFit/>
          </a:bodyPr>
          <a:lstStyle/>
          <a:p>
            <a:r>
              <a:rPr lang="en-US" altLang="zh-TW" sz="3200" b="1" dirty="0" smtClean="0">
                <a:latin typeface="+mn-ea"/>
                <a:ea typeface="+mn-ea"/>
              </a:rPr>
              <a:t>3. </a:t>
            </a:r>
            <a:r>
              <a:rPr lang="zh-TW" altLang="en-US" sz="3200" b="1" dirty="0" smtClean="0">
                <a:latin typeface="+mn-ea"/>
                <a:ea typeface="+mn-ea"/>
              </a:rPr>
              <a:t>改善</a:t>
            </a:r>
            <a:endParaRPr lang="zh-TW" altLang="en-US" sz="3200" b="1" dirty="0">
              <a:latin typeface="+mn-ea"/>
              <a:ea typeface="+mn-ea"/>
            </a:endParaRPr>
          </a:p>
        </p:txBody>
      </p:sp>
      <p:sp>
        <p:nvSpPr>
          <p:cNvPr id="13" name="矩形 12"/>
          <p:cNvSpPr/>
          <p:nvPr/>
        </p:nvSpPr>
        <p:spPr>
          <a:xfrm>
            <a:off x="524531" y="1238399"/>
            <a:ext cx="1457450" cy="59919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rot="19687716">
            <a:off x="3962461" y="3641919"/>
            <a:ext cx="2030362" cy="8771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rot="18828019">
            <a:off x="5266811" y="1748653"/>
            <a:ext cx="1331658" cy="8771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507324" y="1924488"/>
            <a:ext cx="1457450" cy="59919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576150" y="2708951"/>
            <a:ext cx="1457450" cy="59919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499953" y="3453336"/>
            <a:ext cx="2278188" cy="584775"/>
          </a:xfrm>
          <a:prstGeom prst="rect">
            <a:avLst/>
          </a:prstGeom>
          <a:noFill/>
        </p:spPr>
        <p:txBody>
          <a:bodyPr wrap="none" rtlCol="0">
            <a:spAutoFit/>
          </a:bodyPr>
          <a:lstStyle/>
          <a:p>
            <a:r>
              <a:rPr lang="en-US" altLang="zh-TW" sz="3200" b="1" dirty="0">
                <a:latin typeface="+mn-ea"/>
                <a:ea typeface="+mn-ea"/>
              </a:rPr>
              <a:t>4</a:t>
            </a:r>
            <a:r>
              <a:rPr lang="en-US" altLang="zh-TW" sz="3200" b="1" dirty="0" smtClean="0">
                <a:latin typeface="+mn-ea"/>
                <a:ea typeface="+mn-ea"/>
              </a:rPr>
              <a:t>. </a:t>
            </a:r>
            <a:r>
              <a:rPr lang="zh-TW" altLang="en-US" sz="3200" b="1" dirty="0" smtClean="0">
                <a:latin typeface="+mn-ea"/>
                <a:ea typeface="+mn-ea"/>
              </a:rPr>
              <a:t>止於至善</a:t>
            </a:r>
            <a:endParaRPr lang="zh-TW" altLang="en-US" sz="3200" b="1" dirty="0">
              <a:latin typeface="+mn-ea"/>
              <a:ea typeface="+mn-ea"/>
            </a:endParaRPr>
          </a:p>
        </p:txBody>
      </p:sp>
    </p:spTree>
    <p:extLst>
      <p:ext uri="{BB962C8B-B14F-4D97-AF65-F5344CB8AC3E}">
        <p14:creationId xmlns:p14="http://schemas.microsoft.com/office/powerpoint/2010/main" val="41804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6" grpId="0"/>
      <p:bldP spid="17" grpId="0"/>
      <p:bldP spid="18" grpId="0"/>
      <p:bldP spid="13" grpId="0" animBg="1"/>
      <p:bldP spid="19" grpId="0" animBg="1"/>
      <p:bldP spid="19" grpId="1" animBg="1"/>
      <p:bldP spid="21" grpId="0" animBg="1"/>
      <p:bldP spid="21" grpId="1" animBg="1"/>
      <p:bldP spid="23" grpId="0" animBg="1"/>
      <p:bldP spid="24"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Explain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63548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98400" y="4640295"/>
            <a:ext cx="8224375" cy="261610"/>
          </a:xfrm>
          <a:prstGeom prst="rect">
            <a:avLst/>
          </a:prstGeom>
        </p:spPr>
        <p:txBody>
          <a:bodyPr wrap="square">
            <a:spAutoFit/>
          </a:bodyPr>
          <a:lstStyle/>
          <a:p>
            <a:r>
              <a:rPr lang="en-US" altLang="zh-TW" sz="1100" dirty="0">
                <a:latin typeface="+mn-lt"/>
              </a:rPr>
              <a:t>http://bigdata-madesimple.com/machine-learning-explained-understanding-supervised-unsupervised-and-reinforcement-learning/</a:t>
            </a:r>
            <a:endParaRPr lang="zh-TW" altLang="en-US" sz="1100" dirty="0">
              <a:latin typeface="+mn-lt"/>
            </a:endParaRPr>
          </a:p>
        </p:txBody>
      </p:sp>
    </p:spTree>
    <p:extLst>
      <p:ext uri="{BB962C8B-B14F-4D97-AF65-F5344CB8AC3E}">
        <p14:creationId xmlns:p14="http://schemas.microsoft.com/office/powerpoint/2010/main" val="2529413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type="body" idx="1"/>
          </p:nvPr>
        </p:nvSpPr>
        <p:spPr>
          <a:xfrm>
            <a:off x="3438769" y="1112638"/>
            <a:ext cx="5048739" cy="3644375"/>
          </a:xfrm>
        </p:spPr>
        <p:txBody>
          <a:bodyPr/>
          <a:lstStyle/>
          <a:p>
            <a:r>
              <a:rPr lang="zh-TW" altLang="en-US" sz="2400" dirty="0" smtClean="0"/>
              <a:t>設定所要學習的範圍</a:t>
            </a:r>
            <a:endParaRPr lang="en-US" altLang="zh-TW" sz="2400" dirty="0" smtClean="0"/>
          </a:p>
          <a:p>
            <a:pPr>
              <a:spcBef>
                <a:spcPts val="6000"/>
              </a:spcBef>
            </a:pPr>
            <a:r>
              <a:rPr lang="zh-TW" altLang="en-US" sz="2400" dirty="0"/>
              <a:t>從錯誤中逐步淘汰不適用的解決方案，並且往正確的方向</a:t>
            </a:r>
            <a:r>
              <a:rPr lang="zh-TW" altLang="en-US" sz="2400" dirty="0" smtClean="0"/>
              <a:t>前進</a:t>
            </a:r>
            <a:endParaRPr lang="en-US" altLang="zh-TW" sz="2400" dirty="0" smtClean="0"/>
          </a:p>
          <a:p>
            <a:pPr>
              <a:spcBef>
                <a:spcPts val="6000"/>
              </a:spcBef>
            </a:pPr>
            <a:r>
              <a:rPr lang="zh-TW" altLang="en-US" sz="2400" dirty="0"/>
              <a:t>最終獲得最佳的結果</a:t>
            </a:r>
          </a:p>
        </p:txBody>
      </p:sp>
      <p:sp>
        <p:nvSpPr>
          <p:cNvPr id="2" name="標題 1"/>
          <p:cNvSpPr>
            <a:spLocks noGrp="1"/>
          </p:cNvSpPr>
          <p:nvPr>
            <p:ph type="title"/>
          </p:nvPr>
        </p:nvSpPr>
        <p:spPr/>
        <p:txBody>
          <a:bodyPr/>
          <a:lstStyle/>
          <a:p>
            <a:r>
              <a:rPr lang="zh-TW" altLang="en-US" dirty="0"/>
              <a:t>機器</a:t>
            </a:r>
            <a:r>
              <a:rPr lang="zh-TW" altLang="en-US" dirty="0" smtClean="0"/>
              <a:t>學習</a:t>
            </a:r>
            <a:r>
              <a:rPr lang="zh-TW" altLang="en-US" dirty="0"/>
              <a:t>框架</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180" y="1044762"/>
            <a:ext cx="2120699" cy="3699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64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type="body" idx="1"/>
          </p:nvPr>
        </p:nvSpPr>
        <p:spPr/>
        <p:txBody>
          <a:bodyPr/>
          <a:lstStyle/>
          <a:p>
            <a:r>
              <a:rPr lang="zh-TW" altLang="en-US" dirty="0"/>
              <a:t>找到一個最佳的函數以完成</a:t>
            </a:r>
            <a:r>
              <a:rPr lang="zh-TW" altLang="en-US" dirty="0" smtClean="0"/>
              <a:t>工作</a:t>
            </a:r>
            <a:r>
              <a:rPr lang="zh-TW" altLang="en-US" dirty="0"/>
              <a:t>，</a:t>
            </a:r>
            <a:r>
              <a:rPr lang="zh-TW" altLang="en-US" dirty="0" smtClean="0"/>
              <a:t>例如</a:t>
            </a:r>
            <a:r>
              <a:rPr lang="zh-TW" altLang="en-US" dirty="0"/>
              <a:t>：</a:t>
            </a:r>
          </a:p>
        </p:txBody>
      </p:sp>
      <p:sp>
        <p:nvSpPr>
          <p:cNvPr id="2" name="標題 1"/>
          <p:cNvSpPr>
            <a:spLocks noGrp="1"/>
          </p:cNvSpPr>
          <p:nvPr>
            <p:ph type="title"/>
          </p:nvPr>
        </p:nvSpPr>
        <p:spPr/>
        <p:txBody>
          <a:bodyPr/>
          <a:lstStyle/>
          <a:p>
            <a:r>
              <a:rPr lang="zh-TW" altLang="en-US" dirty="0" smtClean="0"/>
              <a:t>機器學習的目的</a:t>
            </a:r>
            <a:endParaRPr lang="zh-TW" alt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12" y="1468800"/>
            <a:ext cx="8181975" cy="3425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4773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450056"/>
            <a:ext cx="9067800" cy="4243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8572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75035"/>
            <a:ext cx="8686800" cy="4593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0171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60773"/>
            <a:ext cx="8058150" cy="4221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3312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302" y="141480"/>
            <a:ext cx="6552728" cy="489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4860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chine Learning Explaine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95615" cy="464029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74814" y="4640295"/>
            <a:ext cx="8020801" cy="430887"/>
          </a:xfrm>
          <a:prstGeom prst="rect">
            <a:avLst/>
          </a:prstGeom>
        </p:spPr>
        <p:txBody>
          <a:bodyPr wrap="square">
            <a:spAutoFit/>
          </a:bodyPr>
          <a:lstStyle/>
          <a:p>
            <a:r>
              <a:rPr lang="en-US" altLang="zh-TW" sz="1100" dirty="0">
                <a:latin typeface="+mn-lt"/>
              </a:rPr>
              <a:t>http://bigdata-madesimple.com/machine-learning-explained-understanding-supervised-unsupervised-and-reinforcement-learning/</a:t>
            </a:r>
            <a:endParaRPr lang="zh-TW" altLang="en-US" sz="1100" dirty="0">
              <a:latin typeface="+mn-lt"/>
            </a:endParaRPr>
          </a:p>
        </p:txBody>
      </p:sp>
    </p:spTree>
    <p:extLst>
      <p:ext uri="{BB962C8B-B14F-4D97-AF65-F5344CB8AC3E}">
        <p14:creationId xmlns:p14="http://schemas.microsoft.com/office/powerpoint/2010/main" val="413713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人肉分群</a:t>
            </a:r>
            <a:endParaRPr lang="zh-TW" altLang="en-US" dirty="0"/>
          </a:p>
        </p:txBody>
      </p:sp>
      <p:pic>
        <p:nvPicPr>
          <p:cNvPr id="104450" name="Picture 2" descr="https://johnsonhsieh.github.io/DSC2016-R/slide/assets/img/clustering.png"/>
          <p:cNvPicPr>
            <a:picLocks noChangeAspect="1" noChangeArrowheads="1"/>
          </p:cNvPicPr>
          <p:nvPr/>
        </p:nvPicPr>
        <p:blipFill>
          <a:blip r:embed="rId2" cstate="print"/>
          <a:srcRect/>
          <a:stretch>
            <a:fillRect/>
          </a:stretch>
        </p:blipFill>
        <p:spPr bwMode="auto">
          <a:xfrm>
            <a:off x="468000" y="1707654"/>
            <a:ext cx="8229600" cy="2302746"/>
          </a:xfrm>
          <a:prstGeom prst="rect">
            <a:avLst/>
          </a:prstGeom>
          <a:noFill/>
        </p:spPr>
      </p:pic>
      <p:pic>
        <p:nvPicPr>
          <p:cNvPr id="3074" name="Picture 2"/>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730913" y="1707654"/>
            <a:ext cx="2771775"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9262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分群演算法比較</a:t>
            </a:r>
            <a:endParaRPr lang="zh-TW" altLang="en-US" dirty="0"/>
          </a:p>
        </p:txBody>
      </p:sp>
      <p:pic>
        <p:nvPicPr>
          <p:cNvPr id="144386" name="Picture 2" descr="plot of chunk compare-clustering"/>
          <p:cNvPicPr>
            <a:picLocks noChangeAspect="1" noChangeArrowheads="1"/>
          </p:cNvPicPr>
          <p:nvPr/>
        </p:nvPicPr>
        <p:blipFill>
          <a:blip r:embed="rId2" cstate="print"/>
          <a:srcRect/>
          <a:stretch>
            <a:fillRect/>
          </a:stretch>
        </p:blipFill>
        <p:spPr bwMode="auto">
          <a:xfrm>
            <a:off x="1108800" y="828000"/>
            <a:ext cx="6976800" cy="3902400"/>
          </a:xfrm>
          <a:prstGeom prst="rect">
            <a:avLst/>
          </a:prstGeom>
          <a:noFill/>
        </p:spPr>
      </p:pic>
    </p:spTree>
    <p:extLst>
      <p:ext uri="{BB962C8B-B14F-4D97-AF65-F5344CB8AC3E}">
        <p14:creationId xmlns:p14="http://schemas.microsoft.com/office/powerpoint/2010/main" val="23553785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dirty="0" smtClean="0"/>
              <a:t>強化學習 </a:t>
            </a:r>
            <a:r>
              <a:rPr lang="en-US" altLang="zh-TW" dirty="0" smtClean="0"/>
              <a:t>(Reinforcement Learning)</a:t>
            </a:r>
            <a:endParaRPr lang="zh-TW" altLang="en-US" dirty="0"/>
          </a:p>
        </p:txBody>
      </p:sp>
      <p:pic>
        <p:nvPicPr>
          <p:cNvPr id="24578" name="Picture 2" descr="https://www.marutitech.com/wp-content/uploads/2017/04/R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864000"/>
            <a:ext cx="6002215" cy="380159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195728" y="4675208"/>
            <a:ext cx="4422672" cy="261610"/>
          </a:xfrm>
          <a:prstGeom prst="rect">
            <a:avLst/>
          </a:prstGeom>
        </p:spPr>
        <p:txBody>
          <a:bodyPr wrap="square">
            <a:spAutoFit/>
          </a:bodyPr>
          <a:lstStyle/>
          <a:p>
            <a:r>
              <a:rPr lang="zh-TW" altLang="en-US" sz="1100" dirty="0">
                <a:latin typeface="+mn-lt"/>
              </a:rPr>
              <a:t>http://canacopegdl.com/keyword/reinforcement-learning.html</a:t>
            </a:r>
          </a:p>
        </p:txBody>
      </p:sp>
    </p:spTree>
    <p:extLst>
      <p:ext uri="{BB962C8B-B14F-4D97-AF65-F5344CB8AC3E}">
        <p14:creationId xmlns:p14="http://schemas.microsoft.com/office/powerpoint/2010/main" val="15060564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042350" y="2987200"/>
            <a:ext cx="6568500" cy="16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600" b="1" dirty="0" smtClean="0"/>
              <a:t>引言</a:t>
            </a:r>
            <a:endParaRPr sz="3600" b="1" dirty="0"/>
          </a:p>
        </p:txBody>
      </p:sp>
      <p:sp>
        <p:nvSpPr>
          <p:cNvPr id="61" name="Google Shape;61;p15"/>
          <p:cNvSpPr txBox="1">
            <a:spLocks noGrp="1"/>
          </p:cNvSpPr>
          <p:nvPr>
            <p:ph type="subTitle" idx="1"/>
          </p:nvPr>
        </p:nvSpPr>
        <p:spPr>
          <a:xfrm>
            <a:off x="1104200" y="2045700"/>
            <a:ext cx="6043500" cy="78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1400" b="0" dirty="0" smtClean="0"/>
              <a:t>台灣人工智慧學校 </a:t>
            </a:r>
            <a:r>
              <a:rPr lang="en-US" altLang="zh-TW" sz="1400" b="0" dirty="0" smtClean="0"/>
              <a:t>– </a:t>
            </a:r>
            <a:r>
              <a:rPr lang="zh-TW" altLang="en-US" sz="1400" b="0" dirty="0" smtClean="0"/>
              <a:t>深度學習導論</a:t>
            </a:r>
            <a:endParaRPr sz="1400" b="0" dirty="0"/>
          </a:p>
        </p:txBody>
      </p:sp>
    </p:spTree>
    <p:extLst>
      <p:ext uri="{BB962C8B-B14F-4D97-AF65-F5344CB8AC3E}">
        <p14:creationId xmlns:p14="http://schemas.microsoft.com/office/powerpoint/2010/main" val="38441303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1824"/>
            <a:ext cx="9144000" cy="5165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 name="Deep Q network learning to play Pong - YouTube (48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3" name="文字方塊 2"/>
          <p:cNvSpPr txBox="1"/>
          <p:nvPr/>
        </p:nvSpPr>
        <p:spPr>
          <a:xfrm>
            <a:off x="2516300" y="4440565"/>
            <a:ext cx="4482317" cy="523220"/>
          </a:xfrm>
          <a:prstGeom prst="rect">
            <a:avLst/>
          </a:prstGeom>
          <a:noFill/>
        </p:spPr>
        <p:txBody>
          <a:bodyPr wrap="none" rtlCol="0">
            <a:spAutoFit/>
          </a:bodyPr>
          <a:lstStyle/>
          <a:p>
            <a:pPr algn="ctr"/>
            <a:r>
              <a:rPr lang="zh-TW" altLang="en-US" b="1" dirty="0">
                <a:solidFill>
                  <a:schemeClr val="bg1"/>
                </a:solidFill>
              </a:rPr>
              <a:t>強化</a:t>
            </a:r>
            <a:r>
              <a:rPr lang="zh-TW" altLang="en-US" b="1" dirty="0" smtClean="0">
                <a:solidFill>
                  <a:schemeClr val="bg1"/>
                </a:solidFill>
              </a:rPr>
              <a:t>學習範例</a:t>
            </a:r>
            <a:r>
              <a:rPr lang="en-US" altLang="zh-TW" b="1" dirty="0" smtClean="0">
                <a:solidFill>
                  <a:schemeClr val="bg1"/>
                </a:solidFill>
              </a:rPr>
              <a:t>:</a:t>
            </a:r>
            <a:r>
              <a:rPr lang="zh-TW" altLang="en-US" b="1" dirty="0" smtClean="0">
                <a:solidFill>
                  <a:schemeClr val="bg1"/>
                </a:solidFill>
              </a:rPr>
              <a:t> 玩遊戲</a:t>
            </a:r>
            <a:endParaRPr lang="en-US" altLang="zh-TW" b="1" dirty="0" smtClean="0">
              <a:solidFill>
                <a:schemeClr val="bg1"/>
              </a:solidFill>
            </a:endParaRPr>
          </a:p>
          <a:p>
            <a:pPr algn="ctr"/>
            <a:r>
              <a:rPr lang="en-US" altLang="zh-TW" b="1" dirty="0">
                <a:solidFill>
                  <a:schemeClr val="bg1"/>
                </a:solidFill>
              </a:rPr>
              <a:t>https://www.youtube.com/watch?v=60pwnLB0DqY</a:t>
            </a:r>
            <a:endParaRPr lang="en-US" altLang="zh-TW" b="1" dirty="0" smtClean="0">
              <a:solidFill>
                <a:schemeClr val="bg1"/>
              </a:solidFill>
            </a:endParaRPr>
          </a:p>
        </p:txBody>
      </p:sp>
    </p:spTree>
    <p:extLst>
      <p:ext uri="{BB962C8B-B14F-4D97-AF65-F5344CB8AC3E}">
        <p14:creationId xmlns:p14="http://schemas.microsoft.com/office/powerpoint/2010/main" val="327623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s314.siliconimg.com/kb/content_images/2017/12/07/1491800/1512623461_5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5" y="1"/>
            <a:ext cx="9153625" cy="2938112"/>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https://s314.siliconimg.com/kb/content_images/2017/12/07/1491800/1512623462_1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2" y="2938114"/>
            <a:ext cx="8982552" cy="2205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6388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g.technews.tw/wp-content/uploads/2019/01/25152629/5c4a3d29813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2" y="2424564"/>
            <a:ext cx="4837585" cy="25495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img.technews.tw/wp-content/uploads/2019/01/25152648/5c4a498a38d8c.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71974" y="86399"/>
            <a:ext cx="4223274" cy="23741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img.technews.tw/wp-content/uploads/2019/01/25152632/5c4a4c206d1d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400" y="2554165"/>
            <a:ext cx="4496048" cy="236953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57552" y="4830981"/>
            <a:ext cx="8686448" cy="261610"/>
          </a:xfrm>
          <a:prstGeom prst="rect">
            <a:avLst/>
          </a:prstGeom>
        </p:spPr>
        <p:txBody>
          <a:bodyPr wrap="square">
            <a:spAutoFit/>
          </a:bodyPr>
          <a:lstStyle/>
          <a:p>
            <a:r>
              <a:rPr lang="en-US" altLang="zh-TW" sz="1100" dirty="0">
                <a:latin typeface="+mn-lt"/>
              </a:rPr>
              <a:t>http://technews.tw/2019/01/25/alphastar-mastering-the-real-time-strategy-game-starcraft-ii/</a:t>
            </a:r>
            <a:endParaRPr lang="zh-TW" altLang="en-US" sz="1100" dirty="0">
              <a:latin typeface="+mn-lt"/>
            </a:endParaRPr>
          </a:p>
        </p:txBody>
      </p:sp>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49" y="120564"/>
            <a:ext cx="4241455" cy="233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0329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042350" y="2987200"/>
            <a:ext cx="6568500" cy="16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600" b="1" dirty="0"/>
              <a:t>深度</a:t>
            </a:r>
            <a:r>
              <a:rPr lang="zh-TW" altLang="en-US" sz="3600" b="1" dirty="0" smtClean="0"/>
              <a:t>學習</a:t>
            </a:r>
            <a:r>
              <a:rPr lang="en-US" altLang="zh-TW" sz="3600" b="1" dirty="0"/>
              <a:t/>
            </a:r>
            <a:br>
              <a:rPr lang="en-US" altLang="zh-TW" sz="3600" b="1" dirty="0"/>
            </a:br>
            <a:r>
              <a:rPr lang="en-US" altLang="zh-TW" sz="2400" b="1" dirty="0" smtClean="0">
                <a:latin typeface="+mn-lt"/>
              </a:rPr>
              <a:t>Deep Learning</a:t>
            </a:r>
            <a:endParaRPr sz="3600" b="1" dirty="0">
              <a:latin typeface="+mn-lt"/>
            </a:endParaRPr>
          </a:p>
        </p:txBody>
      </p:sp>
      <p:sp>
        <p:nvSpPr>
          <p:cNvPr id="61" name="Google Shape;61;p15"/>
          <p:cNvSpPr txBox="1">
            <a:spLocks noGrp="1"/>
          </p:cNvSpPr>
          <p:nvPr>
            <p:ph type="subTitle" idx="1"/>
          </p:nvPr>
        </p:nvSpPr>
        <p:spPr>
          <a:xfrm>
            <a:off x="1104200" y="2045700"/>
            <a:ext cx="6043500" cy="78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1400" b="0" dirty="0" smtClean="0"/>
              <a:t>台灣人工智慧學校 </a:t>
            </a:r>
            <a:r>
              <a:rPr lang="en-US" altLang="zh-TW" sz="1400" b="0" dirty="0" smtClean="0"/>
              <a:t>– </a:t>
            </a:r>
            <a:r>
              <a:rPr lang="zh-TW" altLang="en-US" sz="1400" b="0" dirty="0" smtClean="0"/>
              <a:t>深度學習導論</a:t>
            </a:r>
            <a:endParaRPr sz="1400" b="0" dirty="0"/>
          </a:p>
        </p:txBody>
      </p:sp>
    </p:spTree>
    <p:extLst>
      <p:ext uri="{BB962C8B-B14F-4D97-AF65-F5344CB8AC3E}">
        <p14:creationId xmlns:p14="http://schemas.microsoft.com/office/powerpoint/2010/main" val="42019171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圖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927" y="-388284"/>
            <a:ext cx="5339444" cy="516146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979812" y="4569000"/>
            <a:ext cx="4990469" cy="261610"/>
          </a:xfrm>
          <a:prstGeom prst="rect">
            <a:avLst/>
          </a:prstGeom>
          <a:noFill/>
        </p:spPr>
        <p:txBody>
          <a:bodyPr wrap="none" rtlCol="0">
            <a:spAutoFit/>
          </a:bodyPr>
          <a:lstStyle/>
          <a:p>
            <a:r>
              <a:rPr lang="en-US" altLang="zh-TW" sz="1100" dirty="0">
                <a:latin typeface="+mn-lt"/>
              </a:rPr>
              <a:t>http://www.stockfeel.com.tw/</a:t>
            </a:r>
            <a:r>
              <a:rPr lang="zh-TW" altLang="en-US" sz="1100" dirty="0">
                <a:latin typeface="+mn-lt"/>
              </a:rPr>
              <a:t>機器學習的衰頹興盛：從類神經網路到淺層學習</a:t>
            </a:r>
          </a:p>
        </p:txBody>
      </p:sp>
      <p:sp>
        <p:nvSpPr>
          <p:cNvPr id="7" name="文字版面配置區 6"/>
          <p:cNvSpPr>
            <a:spLocks noGrp="1"/>
          </p:cNvSpPr>
          <p:nvPr>
            <p:ph type="body" idx="1"/>
          </p:nvPr>
        </p:nvSpPr>
        <p:spPr>
          <a:xfrm>
            <a:off x="311700" y="1029225"/>
            <a:ext cx="3477227" cy="3416400"/>
          </a:xfrm>
        </p:spPr>
        <p:txBody>
          <a:bodyPr/>
          <a:lstStyle/>
          <a:p>
            <a:pPr>
              <a:spcAft>
                <a:spcPts val="1200"/>
              </a:spcAft>
            </a:pPr>
            <a:r>
              <a:rPr lang="zh-TW" altLang="en-US" sz="1600" dirty="0" smtClean="0"/>
              <a:t>一種機器學習的方法</a:t>
            </a:r>
            <a:endParaRPr lang="en-US" altLang="zh-TW" sz="1600" dirty="0" smtClean="0"/>
          </a:p>
          <a:p>
            <a:pPr>
              <a:spcAft>
                <a:spcPts val="1200"/>
              </a:spcAft>
            </a:pPr>
            <a:r>
              <a:rPr lang="zh-TW" altLang="en-US" sz="1600" dirty="0" smtClean="0"/>
              <a:t>藉由模仿人類大腦神經元的結構，定義解決問題的 </a:t>
            </a:r>
            <a:r>
              <a:rPr lang="en-US" altLang="zh-TW" sz="1600" dirty="0" smtClean="0"/>
              <a:t>function</a:t>
            </a:r>
            <a:endParaRPr lang="en-US" altLang="zh-TW" sz="1600" dirty="0"/>
          </a:p>
          <a:p>
            <a:pPr>
              <a:spcAft>
                <a:spcPts val="1200"/>
              </a:spcAft>
            </a:pPr>
            <a:r>
              <a:rPr lang="zh-TW" altLang="en-US" sz="1600" dirty="0" smtClean="0"/>
              <a:t>原本稱為 </a:t>
            </a:r>
            <a:r>
              <a:rPr lang="en-US" altLang="zh-TW" sz="1600" dirty="0" smtClean="0"/>
              <a:t>(</a:t>
            </a:r>
            <a:r>
              <a:rPr lang="zh-TW" altLang="en-US" sz="1600" dirty="0" smtClean="0"/>
              <a:t>類</a:t>
            </a:r>
            <a:r>
              <a:rPr lang="en-US" altLang="zh-TW" sz="1600" dirty="0" smtClean="0"/>
              <a:t>)</a:t>
            </a:r>
            <a:r>
              <a:rPr lang="zh-TW" altLang="en-US" sz="1600" dirty="0" smtClean="0"/>
              <a:t> 神經網路 </a:t>
            </a:r>
            <a:r>
              <a:rPr lang="en-US" altLang="zh-TW" sz="1600" dirty="0" smtClean="0"/>
              <a:t>(Neural Network, NN)</a:t>
            </a:r>
          </a:p>
          <a:p>
            <a:pPr>
              <a:spcAft>
                <a:spcPts val="1200"/>
              </a:spcAft>
            </a:pPr>
            <a:r>
              <a:rPr lang="zh-TW" altLang="en-US" sz="1600" dirty="0" smtClean="0"/>
              <a:t>所謂深度學習是一種具有深度 </a:t>
            </a:r>
            <a:r>
              <a:rPr lang="en-US" altLang="zh-TW" sz="1600" dirty="0" smtClean="0"/>
              <a:t>(</a:t>
            </a:r>
            <a:r>
              <a:rPr lang="zh-TW" altLang="en-US" sz="1600" dirty="0" smtClean="0"/>
              <a:t>多層</a:t>
            </a:r>
            <a:r>
              <a:rPr lang="en-US" altLang="zh-TW" sz="1600" dirty="0" smtClean="0"/>
              <a:t>)</a:t>
            </a:r>
            <a:r>
              <a:rPr lang="zh-TW" altLang="en-US" sz="1600" dirty="0" smtClean="0"/>
              <a:t> 的 </a:t>
            </a:r>
            <a:r>
              <a:rPr lang="en-US" altLang="zh-TW" sz="1600" dirty="0" smtClean="0"/>
              <a:t>Neural Network</a:t>
            </a:r>
            <a:endParaRPr lang="zh-TW" altLang="en-US" sz="1600" dirty="0"/>
          </a:p>
        </p:txBody>
      </p:sp>
      <p:sp>
        <p:nvSpPr>
          <p:cNvPr id="6" name="標題 5"/>
          <p:cNvSpPr>
            <a:spLocks noGrp="1"/>
          </p:cNvSpPr>
          <p:nvPr>
            <p:ph type="title"/>
          </p:nvPr>
        </p:nvSpPr>
        <p:spPr/>
        <p:txBody>
          <a:bodyPr/>
          <a:lstStyle/>
          <a:p>
            <a:r>
              <a:rPr lang="zh-TW" altLang="en-US" dirty="0" smtClean="0"/>
              <a:t>什麼是深度學習？</a:t>
            </a:r>
            <a:endParaRPr lang="zh-TW" altLang="en-US" dirty="0"/>
          </a:p>
        </p:txBody>
      </p:sp>
      <p:sp>
        <p:nvSpPr>
          <p:cNvPr id="8" name="矩形 7"/>
          <p:cNvSpPr/>
          <p:nvPr/>
        </p:nvSpPr>
        <p:spPr>
          <a:xfrm>
            <a:off x="3953048" y="-194677"/>
            <a:ext cx="5009428" cy="750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3571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986706" y="4845902"/>
            <a:ext cx="3767378" cy="253916"/>
          </a:xfrm>
          <a:prstGeom prst="rect">
            <a:avLst/>
          </a:prstGeom>
          <a:noFill/>
        </p:spPr>
        <p:txBody>
          <a:bodyPr wrap="none" rtlCol="0">
            <a:spAutoFit/>
          </a:bodyPr>
          <a:lstStyle/>
          <a:p>
            <a:r>
              <a:rPr lang="en-US" altLang="zh-TW" sz="1050" dirty="0"/>
              <a:t>http://www.stockfeel.com.tw/</a:t>
            </a:r>
            <a:r>
              <a:rPr lang="zh-TW" altLang="en-US" sz="1050" dirty="0"/>
              <a:t>人工智慧的黃金年代：機器學習</a:t>
            </a:r>
          </a:p>
        </p:txBody>
      </p:sp>
      <p:sp>
        <p:nvSpPr>
          <p:cNvPr id="4" name="標題 3"/>
          <p:cNvSpPr>
            <a:spLocks noGrp="1"/>
          </p:cNvSpPr>
          <p:nvPr>
            <p:ph type="title"/>
          </p:nvPr>
        </p:nvSpPr>
        <p:spPr/>
        <p:txBody>
          <a:bodyPr/>
          <a:lstStyle/>
          <a:p>
            <a:r>
              <a:rPr lang="zh-TW" altLang="en-US" dirty="0"/>
              <a:t>深度學習崛起 </a:t>
            </a:r>
            <a:br>
              <a:rPr lang="zh-TW" altLang="en-US" dirty="0"/>
            </a:br>
            <a:endParaRPr lang="zh-TW" altLang="en-US" dirty="0"/>
          </a:p>
        </p:txBody>
      </p:sp>
      <p:pic>
        <p:nvPicPr>
          <p:cNvPr id="10" name="Picture 4" descr="https://image.slidesharecdn.com/dlcvd2l4imagenet-160802094728/95/deep-learning-for-computer-vision-imagenet-challenge-upc-2016-4-638.jpg?cb=14701313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936" y="840325"/>
            <a:ext cx="6885354" cy="387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151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image.slidesharecdn.com/dlcvd2l4imagenet-160802094728/95/deep-learning-for-computer-vision-imagenet-challenge-upc-2016-4-638.jpg?cb=14701313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079" y="1095399"/>
            <a:ext cx="5406437" cy="304218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深度學習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245" y="-360731"/>
            <a:ext cx="4815536" cy="491184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48368" y="-211016"/>
            <a:ext cx="4720493" cy="1312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8" name="文字方塊 7"/>
          <p:cNvSpPr txBox="1"/>
          <p:nvPr/>
        </p:nvSpPr>
        <p:spPr>
          <a:xfrm>
            <a:off x="5064364" y="4551116"/>
            <a:ext cx="3945633" cy="253916"/>
          </a:xfrm>
          <a:prstGeom prst="rect">
            <a:avLst/>
          </a:prstGeom>
          <a:noFill/>
        </p:spPr>
        <p:txBody>
          <a:bodyPr wrap="square" rtlCol="0">
            <a:spAutoFit/>
          </a:bodyPr>
          <a:lstStyle/>
          <a:p>
            <a:r>
              <a:rPr lang="en-US" altLang="zh-TW" sz="1050" dirty="0">
                <a:latin typeface="+mn-lt"/>
              </a:rPr>
              <a:t>http://www.stockfeel.com.tw/</a:t>
            </a:r>
            <a:r>
              <a:rPr lang="zh-TW" altLang="en-US" sz="1050" dirty="0">
                <a:latin typeface="+mn-lt"/>
              </a:rPr>
              <a:t>人工智慧的黃金年代：機器學習</a:t>
            </a:r>
          </a:p>
        </p:txBody>
      </p:sp>
      <p:sp>
        <p:nvSpPr>
          <p:cNvPr id="4" name="標題 3"/>
          <p:cNvSpPr>
            <a:spLocks noGrp="1"/>
          </p:cNvSpPr>
          <p:nvPr>
            <p:ph type="title"/>
          </p:nvPr>
        </p:nvSpPr>
        <p:spPr/>
        <p:txBody>
          <a:bodyPr/>
          <a:lstStyle/>
          <a:p>
            <a:r>
              <a:rPr lang="zh-TW" altLang="en-US" dirty="0"/>
              <a:t>深度學習崛起 </a:t>
            </a:r>
            <a:br>
              <a:rPr lang="zh-TW" altLang="en-US" dirty="0"/>
            </a:br>
            <a:endParaRPr lang="zh-TW" altLang="en-US" dirty="0"/>
          </a:p>
        </p:txBody>
      </p:sp>
    </p:spTree>
    <p:extLst>
      <p:ext uri="{BB962C8B-B14F-4D97-AF65-F5344CB8AC3E}">
        <p14:creationId xmlns:p14="http://schemas.microsoft.com/office/powerpoint/2010/main" val="6540721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TW" altLang="en-US" dirty="0" smtClean="0"/>
              <a:t>類神經網路在深度上的演進</a:t>
            </a:r>
            <a:endParaRPr lang="zh-TW" altLang="en-US" dirty="0"/>
          </a:p>
        </p:txBody>
      </p:sp>
      <p:pic>
        <p:nvPicPr>
          <p:cNvPr id="1030" name="Picture 6" descr="http://sqlml.azurewebsites.net/wp-content/uploads/2017/10/null-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32" y="1299901"/>
            <a:ext cx="8542788" cy="320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5966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042350" y="2987200"/>
            <a:ext cx="6568500" cy="16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600" b="1" dirty="0" smtClean="0"/>
              <a:t>類神經網路與多層感知機</a:t>
            </a:r>
            <a:r>
              <a:rPr lang="en-US" altLang="zh-TW" sz="3600" b="1" dirty="0" smtClean="0"/>
              <a:t/>
            </a:r>
            <a:br>
              <a:rPr lang="en-US" altLang="zh-TW" sz="3600" b="1" dirty="0" smtClean="0"/>
            </a:br>
            <a:r>
              <a:rPr lang="en-US" altLang="zh-TW" sz="2400" b="1" dirty="0" smtClean="0">
                <a:latin typeface="+mn-lt"/>
              </a:rPr>
              <a:t>Neural Network &amp; Multilayer Perceptron</a:t>
            </a:r>
            <a:endParaRPr sz="3600" b="1" dirty="0">
              <a:latin typeface="+mn-lt"/>
            </a:endParaRPr>
          </a:p>
        </p:txBody>
      </p:sp>
      <p:sp>
        <p:nvSpPr>
          <p:cNvPr id="61" name="Google Shape;61;p15"/>
          <p:cNvSpPr txBox="1">
            <a:spLocks noGrp="1"/>
          </p:cNvSpPr>
          <p:nvPr>
            <p:ph type="subTitle" idx="1"/>
          </p:nvPr>
        </p:nvSpPr>
        <p:spPr>
          <a:xfrm>
            <a:off x="1104200" y="2045700"/>
            <a:ext cx="6043500" cy="78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1400" b="0" dirty="0" smtClean="0"/>
              <a:t>台灣人工智慧學校 </a:t>
            </a:r>
            <a:r>
              <a:rPr lang="en-US" altLang="zh-TW" sz="1400" b="0" dirty="0" smtClean="0"/>
              <a:t>– </a:t>
            </a:r>
            <a:r>
              <a:rPr lang="zh-TW" altLang="en-US" sz="1400" b="0" dirty="0" smtClean="0"/>
              <a:t>深度學習導論</a:t>
            </a:r>
            <a:endParaRPr sz="1400" b="0" dirty="0"/>
          </a:p>
        </p:txBody>
      </p:sp>
    </p:spTree>
    <p:extLst>
      <p:ext uri="{BB962C8B-B14F-4D97-AF65-F5344CB8AC3E}">
        <p14:creationId xmlns:p14="http://schemas.microsoft.com/office/powerpoint/2010/main" val="18006317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636" y="803455"/>
            <a:ext cx="6655612" cy="404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標題 3"/>
          <p:cNvSpPr>
            <a:spLocks noGrp="1"/>
          </p:cNvSpPr>
          <p:nvPr>
            <p:ph type="title"/>
          </p:nvPr>
        </p:nvSpPr>
        <p:spPr/>
        <p:txBody>
          <a:bodyPr/>
          <a:lstStyle/>
          <a:p>
            <a:r>
              <a:rPr lang="zh-TW" altLang="en-US" dirty="0"/>
              <a:t>人類的大腦</a:t>
            </a:r>
          </a:p>
        </p:txBody>
      </p:sp>
      <p:sp>
        <p:nvSpPr>
          <p:cNvPr id="2" name="文字方塊 1"/>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932129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p:cNvSpPr>
            <a:spLocks noGrp="1"/>
          </p:cNvSpPr>
          <p:nvPr>
            <p:ph type="body" idx="1"/>
          </p:nvPr>
        </p:nvSpPr>
        <p:spPr/>
        <p:txBody>
          <a:bodyPr/>
          <a:lstStyle/>
          <a:p>
            <a:r>
              <a:rPr lang="en-US" altLang="zh-TW" dirty="0"/>
              <a:t>DNN, CNN, RNN, or </a:t>
            </a:r>
            <a:r>
              <a:rPr lang="en-US" altLang="zh-TW" dirty="0" err="1"/>
              <a:t>xxGAN</a:t>
            </a:r>
            <a:r>
              <a:rPr lang="en-US" altLang="zh-TW" dirty="0"/>
              <a:t>?</a:t>
            </a:r>
          </a:p>
          <a:p>
            <a:r>
              <a:rPr lang="en-US" altLang="zh-TW" dirty="0"/>
              <a:t>Deep Learning?</a:t>
            </a:r>
          </a:p>
          <a:p>
            <a:r>
              <a:rPr lang="en-US" altLang="zh-TW" dirty="0"/>
              <a:t>Machine Learning</a:t>
            </a:r>
            <a:r>
              <a:rPr lang="en-US" altLang="zh-TW" dirty="0" smtClean="0"/>
              <a:t>?</a:t>
            </a:r>
            <a:endParaRPr lang="zh-TW" altLang="en-US" dirty="0"/>
          </a:p>
        </p:txBody>
      </p:sp>
      <p:sp>
        <p:nvSpPr>
          <p:cNvPr id="4" name="標題 3"/>
          <p:cNvSpPr>
            <a:spLocks noGrp="1"/>
          </p:cNvSpPr>
          <p:nvPr>
            <p:ph type="title"/>
          </p:nvPr>
        </p:nvSpPr>
        <p:spPr/>
        <p:txBody>
          <a:bodyPr/>
          <a:lstStyle/>
          <a:p>
            <a:r>
              <a:rPr lang="zh-TW" altLang="en-US" dirty="0" smtClean="0"/>
              <a:t>何為 </a:t>
            </a:r>
            <a:r>
              <a:rPr lang="en-US" altLang="zh-TW" dirty="0" smtClean="0"/>
              <a:t>AI</a:t>
            </a:r>
            <a:r>
              <a:rPr lang="zh-TW" altLang="en-US" dirty="0" smtClean="0"/>
              <a:t> </a:t>
            </a:r>
            <a:r>
              <a:rPr lang="en-US" altLang="zh-TW" dirty="0" smtClean="0"/>
              <a:t>?</a:t>
            </a:r>
            <a:endParaRPr lang="zh-TW" altLang="en-US" dirty="0"/>
          </a:p>
        </p:txBody>
      </p:sp>
      <p:sp>
        <p:nvSpPr>
          <p:cNvPr id="8" name="文字方塊 7"/>
          <p:cNvSpPr txBox="1"/>
          <p:nvPr/>
        </p:nvSpPr>
        <p:spPr>
          <a:xfrm>
            <a:off x="642743" y="2832337"/>
            <a:ext cx="7996100" cy="584775"/>
          </a:xfrm>
          <a:prstGeom prst="rect">
            <a:avLst/>
          </a:prstGeom>
          <a:noFill/>
        </p:spPr>
        <p:txBody>
          <a:bodyPr wrap="none" rtlCol="0">
            <a:spAutoFit/>
          </a:bodyPr>
          <a:lstStyle/>
          <a:p>
            <a:pPr algn="ctr"/>
            <a:r>
              <a:rPr lang="en-US" altLang="zh-TW" sz="3200" b="1" dirty="0">
                <a:solidFill>
                  <a:srgbClr val="FF0000"/>
                </a:solidFill>
                <a:latin typeface="+mn-lt"/>
              </a:rPr>
              <a:t>Intelligence </a:t>
            </a:r>
            <a:r>
              <a:rPr lang="en-US" altLang="zh-TW" sz="3200" b="1" dirty="0" smtClean="0">
                <a:solidFill>
                  <a:srgbClr val="FF0000"/>
                </a:solidFill>
                <a:latin typeface="+mn-lt"/>
              </a:rPr>
              <a:t>demonstrated </a:t>
            </a:r>
            <a:r>
              <a:rPr lang="en-US" altLang="zh-TW" sz="3200" b="1" dirty="0">
                <a:solidFill>
                  <a:srgbClr val="FF0000"/>
                </a:solidFill>
                <a:latin typeface="+mn-lt"/>
              </a:rPr>
              <a:t>by </a:t>
            </a:r>
            <a:r>
              <a:rPr lang="en-US" altLang="zh-TW" sz="3200" b="1" dirty="0" smtClean="0">
                <a:solidFill>
                  <a:srgbClr val="FF0000"/>
                </a:solidFill>
                <a:latin typeface="+mn-lt"/>
              </a:rPr>
              <a:t>Machines </a:t>
            </a:r>
            <a:endParaRPr lang="zh-TW" altLang="en-US" sz="3200" b="1" dirty="0">
              <a:solidFill>
                <a:srgbClr val="FF0000"/>
              </a:solidFill>
              <a:latin typeface="+mn-lt"/>
            </a:endParaRPr>
          </a:p>
        </p:txBody>
      </p:sp>
    </p:spTree>
    <p:extLst>
      <p:ext uri="{BB962C8B-B14F-4D97-AF65-F5344CB8AC3E}">
        <p14:creationId xmlns:p14="http://schemas.microsoft.com/office/powerpoint/2010/main" val="200453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以數學模型模擬神經元</a:t>
            </a:r>
          </a:p>
        </p:txBody>
      </p:sp>
      <p:sp>
        <p:nvSpPr>
          <p:cNvPr id="5" name="文字版面配置區 4"/>
          <p:cNvSpPr>
            <a:spLocks noGrp="1"/>
          </p:cNvSpPr>
          <p:nvPr>
            <p:ph type="body" idx="4294967295"/>
          </p:nvPr>
        </p:nvSpPr>
        <p:spPr>
          <a:xfrm>
            <a:off x="1004192" y="882193"/>
            <a:ext cx="2930769" cy="479425"/>
          </a:xfrm>
        </p:spPr>
        <p:txBody>
          <a:bodyPr/>
          <a:lstStyle/>
          <a:p>
            <a:pPr marL="114300" indent="0">
              <a:buNone/>
            </a:pPr>
            <a:r>
              <a:rPr lang="en-US" altLang="zh-TW" b="1" dirty="0">
                <a:latin typeface="+mn-lt"/>
              </a:rPr>
              <a:t>Biological neuron</a:t>
            </a:r>
            <a:endParaRPr lang="zh-TW" altLang="en-US" b="1" dirty="0">
              <a:latin typeface="+mn-lt"/>
            </a:endParaRPr>
          </a:p>
        </p:txBody>
      </p:sp>
      <p:sp>
        <p:nvSpPr>
          <p:cNvPr id="6" name="文字版面配置區 5"/>
          <p:cNvSpPr>
            <a:spLocks noGrp="1"/>
          </p:cNvSpPr>
          <p:nvPr>
            <p:ph type="body" sz="quarter" idx="4294967295"/>
          </p:nvPr>
        </p:nvSpPr>
        <p:spPr>
          <a:xfrm>
            <a:off x="4844006" y="948102"/>
            <a:ext cx="4204677" cy="452225"/>
          </a:xfrm>
        </p:spPr>
        <p:txBody>
          <a:bodyPr>
            <a:normAutofit fontScale="92500" lnSpcReduction="20000"/>
          </a:bodyPr>
          <a:lstStyle/>
          <a:p>
            <a:pPr marL="114300" indent="0">
              <a:buNone/>
            </a:pPr>
            <a:r>
              <a:rPr lang="en-US" altLang="zh-TW" b="1" dirty="0">
                <a:latin typeface="+mn-lt"/>
              </a:rPr>
              <a:t>Single </a:t>
            </a:r>
            <a:r>
              <a:rPr lang="en-US" altLang="zh-TW" b="1" dirty="0" smtClean="0">
                <a:latin typeface="+mn-lt"/>
              </a:rPr>
              <a:t>perceptron</a:t>
            </a:r>
            <a:r>
              <a:rPr lang="zh-TW" altLang="en-US" b="1" dirty="0" smtClean="0">
                <a:latin typeface="+mn-lt"/>
              </a:rPr>
              <a:t> </a:t>
            </a:r>
            <a:r>
              <a:rPr lang="en-US" altLang="zh-TW" b="1" dirty="0" smtClean="0">
                <a:latin typeface="+mn-lt"/>
              </a:rPr>
              <a:t>(neuron </a:t>
            </a:r>
            <a:r>
              <a:rPr lang="en-US" altLang="zh-TW" b="1" dirty="0">
                <a:latin typeface="+mn-lt"/>
              </a:rPr>
              <a:t>in </a:t>
            </a:r>
            <a:r>
              <a:rPr lang="en-US" altLang="zh-TW" b="1" dirty="0" smtClean="0">
                <a:latin typeface="+mn-lt"/>
              </a:rPr>
              <a:t>NN</a:t>
            </a:r>
            <a:r>
              <a:rPr lang="en-US" altLang="zh-TW" b="1" dirty="0">
                <a:latin typeface="+mn-lt"/>
              </a:rPr>
              <a:t>)</a:t>
            </a:r>
            <a:endParaRPr lang="zh-TW" altLang="en-US" b="1" dirty="0">
              <a:latin typeface="+mn-lt"/>
            </a:endParaRPr>
          </a:p>
        </p:txBody>
      </p:sp>
      <p:sp>
        <p:nvSpPr>
          <p:cNvPr id="4" name="投影片編號版面配置區 3"/>
          <p:cNvSpPr>
            <a:spLocks noGrp="1"/>
          </p:cNvSpPr>
          <p:nvPr>
            <p:ph type="sldNum" sz="quarter" idx="4294967295"/>
          </p:nvPr>
        </p:nvSpPr>
        <p:spPr>
          <a:xfrm>
            <a:off x="8594725" y="4662488"/>
            <a:ext cx="549275" cy="393700"/>
          </a:xfrm>
        </p:spPr>
        <p:txBody>
          <a:bodyPr/>
          <a:lstStyle/>
          <a:p>
            <a:fld id="{73DA0BB7-265A-403C-9275-D587AB510EDC}" type="slidenum">
              <a:rPr lang="zh-TW" altLang="en-US" smtClean="0"/>
              <a:t>40</a:t>
            </a:fld>
            <a:endParaRPr lang="zh-TW" altLang="en-US"/>
          </a:p>
        </p:txBody>
      </p:sp>
      <p:pic>
        <p:nvPicPr>
          <p:cNvPr id="2050" name="Picture 2" descr="C:\Users\Administrator\Desktop\800px-Complete_neuron_cell_diagram_zh.svg.png"/>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328246" y="1447856"/>
            <a:ext cx="3737878" cy="271774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dministrator\Desktop\Ncell.png"/>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4977117" y="1762567"/>
            <a:ext cx="3617608" cy="220960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4754327" y="1641219"/>
            <a:ext cx="346570" cy="276999"/>
          </a:xfrm>
          <a:prstGeom prst="rect">
            <a:avLst/>
          </a:prstGeom>
          <a:solidFill>
            <a:schemeClr val="bg1"/>
          </a:solidFill>
        </p:spPr>
        <p:txBody>
          <a:bodyPr wrap="none" rtlCol="0">
            <a:spAutoFit/>
          </a:bodyPr>
          <a:lstStyle/>
          <a:p>
            <a:r>
              <a:rPr lang="en-US" altLang="zh-TW" sz="1200" dirty="0"/>
              <a:t>x1</a:t>
            </a:r>
            <a:endParaRPr lang="zh-TW" altLang="en-US" sz="1200" dirty="0"/>
          </a:p>
        </p:txBody>
      </p:sp>
      <p:sp>
        <p:nvSpPr>
          <p:cNvPr id="9" name="文字方塊 8"/>
          <p:cNvSpPr txBox="1"/>
          <p:nvPr/>
        </p:nvSpPr>
        <p:spPr>
          <a:xfrm>
            <a:off x="4803832" y="2181678"/>
            <a:ext cx="346570" cy="276999"/>
          </a:xfrm>
          <a:prstGeom prst="rect">
            <a:avLst/>
          </a:prstGeom>
          <a:solidFill>
            <a:schemeClr val="bg1"/>
          </a:solidFill>
        </p:spPr>
        <p:txBody>
          <a:bodyPr wrap="none" rtlCol="0">
            <a:spAutoFit/>
          </a:bodyPr>
          <a:lstStyle/>
          <a:p>
            <a:r>
              <a:rPr lang="en-US" altLang="zh-TW" sz="1200" dirty="0"/>
              <a:t>x2</a:t>
            </a:r>
            <a:endParaRPr lang="zh-TW" altLang="en-US" sz="1200" dirty="0"/>
          </a:p>
        </p:txBody>
      </p:sp>
      <p:sp>
        <p:nvSpPr>
          <p:cNvPr id="10" name="文字方塊 9"/>
          <p:cNvSpPr txBox="1"/>
          <p:nvPr/>
        </p:nvSpPr>
        <p:spPr>
          <a:xfrm>
            <a:off x="4798590" y="3262559"/>
            <a:ext cx="346570" cy="276999"/>
          </a:xfrm>
          <a:prstGeom prst="rect">
            <a:avLst/>
          </a:prstGeom>
          <a:solidFill>
            <a:schemeClr val="bg1"/>
          </a:solidFill>
        </p:spPr>
        <p:txBody>
          <a:bodyPr wrap="none" rtlCol="0">
            <a:spAutoFit/>
          </a:bodyPr>
          <a:lstStyle/>
          <a:p>
            <a:r>
              <a:rPr lang="en-US" altLang="zh-TW" sz="1200" dirty="0" err="1"/>
              <a:t>xn</a:t>
            </a:r>
            <a:endParaRPr lang="zh-TW" altLang="en-US" sz="1200" dirty="0"/>
          </a:p>
        </p:txBody>
      </p:sp>
      <p:sp>
        <p:nvSpPr>
          <p:cNvPr id="12" name="文字方塊 11"/>
          <p:cNvSpPr txBox="1"/>
          <p:nvPr/>
        </p:nvSpPr>
        <p:spPr>
          <a:xfrm>
            <a:off x="8501983" y="2458677"/>
            <a:ext cx="315532" cy="276999"/>
          </a:xfrm>
          <a:prstGeom prst="rect">
            <a:avLst/>
          </a:prstGeom>
          <a:solidFill>
            <a:schemeClr val="bg1"/>
          </a:solidFill>
        </p:spPr>
        <p:txBody>
          <a:bodyPr wrap="square" rtlCol="0">
            <a:spAutoFit/>
          </a:bodyPr>
          <a:lstStyle/>
          <a:p>
            <a:endParaRPr lang="zh-TW" altLang="en-US" sz="1200" dirty="0"/>
          </a:p>
        </p:txBody>
      </p:sp>
      <mc:AlternateContent xmlns:mc="http://schemas.openxmlformats.org/markup-compatibility/2006" xmlns:a14="http://schemas.microsoft.com/office/drawing/2010/main">
        <mc:Choice Requires="a14">
          <p:sp>
            <p:nvSpPr>
              <p:cNvPr id="7" name="文字方塊 6"/>
              <p:cNvSpPr txBox="1"/>
              <p:nvPr/>
            </p:nvSpPr>
            <p:spPr>
              <a:xfrm>
                <a:off x="8491110" y="2475083"/>
                <a:ext cx="1570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a:rPr>
                          </m:ctrlPr>
                        </m:accPr>
                        <m:e>
                          <m:r>
                            <a:rPr lang="en-US" altLang="zh-TW" b="1" i="1" smtClean="0">
                              <a:latin typeface="Cambria Math" panose="02040503050406030204" pitchFamily="18" charset="0"/>
                            </a:rPr>
                            <m:t>𝒚</m:t>
                          </m:r>
                        </m:e>
                      </m:acc>
                    </m:oMath>
                  </m:oMathPara>
                </a14:m>
                <a:endParaRPr lang="zh-TW" altLang="en-US"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8491110" y="2475083"/>
                <a:ext cx="157094" cy="215444"/>
              </a:xfrm>
              <a:prstGeom prst="rect">
                <a:avLst/>
              </a:prstGeom>
              <a:blipFill>
                <a:blip r:embed="rId4"/>
                <a:stretch>
                  <a:fillRect l="-34615" t="-22857" r="-61538" b="-2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4955865" y="3968820"/>
                <a:ext cx="36284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600" b="1" i="1" smtClean="0">
                              <a:latin typeface="Cambria Math"/>
                            </a:rPr>
                          </m:ctrlPr>
                        </m:accPr>
                        <m:e>
                          <m:r>
                            <a:rPr lang="en-US" altLang="zh-TW" sz="1600" b="1" i="1" smtClean="0">
                              <a:latin typeface="Cambria Math" panose="02040503050406030204" pitchFamily="18" charset="0"/>
                            </a:rPr>
                            <m:t>𝒚</m:t>
                          </m:r>
                        </m:e>
                      </m:acc>
                      <m:r>
                        <a:rPr lang="en-US" altLang="zh-TW" sz="1600" b="1" i="1" smtClean="0">
                          <a:latin typeface="Cambria Math" panose="02040503050406030204" pitchFamily="18" charset="0"/>
                        </a:rPr>
                        <m:t>=</m:t>
                      </m:r>
                      <m:r>
                        <a:rPr lang="zh-TW" altLang="en-US" sz="1600" b="1" i="1" smtClean="0">
                          <a:latin typeface="Cambria Math" panose="02040503050406030204" pitchFamily="18" charset="0"/>
                        </a:rPr>
                        <m:t>𝝈</m:t>
                      </m:r>
                      <m:r>
                        <a:rPr lang="en-US" altLang="zh-TW" sz="1600" b="1" i="1" smtClean="0">
                          <a:latin typeface="Cambria Math" panose="02040503050406030204" pitchFamily="18" charset="0"/>
                        </a:rPr>
                        <m:t>(</m:t>
                      </m:r>
                      <m:r>
                        <a:rPr lang="en-US" altLang="zh-TW" sz="1600" b="1" i="1" smtClean="0">
                          <a:latin typeface="Cambria Math" panose="02040503050406030204" pitchFamily="18" charset="0"/>
                        </a:rPr>
                        <m:t>𝒘</m:t>
                      </m:r>
                      <m:r>
                        <a:rPr lang="en-US" altLang="zh-TW" sz="1600" b="1" i="1" smtClean="0">
                          <a:latin typeface="Cambria Math" panose="02040503050406030204" pitchFamily="18" charset="0"/>
                        </a:rPr>
                        <m:t>𝟏</m:t>
                      </m:r>
                      <m:r>
                        <a:rPr lang="en-US" altLang="zh-TW" sz="1600" b="1" i="1" smtClean="0">
                          <a:latin typeface="Cambria Math" panose="02040503050406030204" pitchFamily="18" charset="0"/>
                        </a:rPr>
                        <m:t>𝒙</m:t>
                      </m:r>
                      <m:r>
                        <a:rPr lang="en-US" altLang="zh-TW" sz="1600" b="1" i="1" smtClean="0">
                          <a:latin typeface="Cambria Math" panose="02040503050406030204" pitchFamily="18" charset="0"/>
                        </a:rPr>
                        <m:t>𝟏</m:t>
                      </m:r>
                      <m:r>
                        <a:rPr lang="en-US" altLang="zh-TW" sz="1600" b="1" i="1" smtClean="0">
                          <a:latin typeface="Cambria Math" panose="02040503050406030204" pitchFamily="18" charset="0"/>
                        </a:rPr>
                        <m:t>+</m:t>
                      </m:r>
                      <m:r>
                        <a:rPr lang="en-US" altLang="zh-TW" sz="1600" b="1" i="1" smtClean="0">
                          <a:latin typeface="Cambria Math" panose="02040503050406030204" pitchFamily="18" charset="0"/>
                        </a:rPr>
                        <m:t>𝒘</m:t>
                      </m:r>
                      <m:r>
                        <a:rPr lang="en-US" altLang="zh-TW" sz="1600" b="1" i="1" smtClean="0">
                          <a:latin typeface="Cambria Math" panose="02040503050406030204" pitchFamily="18" charset="0"/>
                        </a:rPr>
                        <m:t>𝟐</m:t>
                      </m:r>
                      <m:r>
                        <a:rPr lang="en-US" altLang="zh-TW" sz="1600" b="1" i="1" smtClean="0">
                          <a:latin typeface="Cambria Math" panose="02040503050406030204" pitchFamily="18" charset="0"/>
                        </a:rPr>
                        <m:t>𝒙</m:t>
                      </m:r>
                      <m:r>
                        <a:rPr lang="en-US" altLang="zh-TW" sz="1600" b="1" i="1" smtClean="0">
                          <a:latin typeface="Cambria Math" panose="02040503050406030204" pitchFamily="18" charset="0"/>
                        </a:rPr>
                        <m:t>𝟐</m:t>
                      </m:r>
                      <m:r>
                        <a:rPr lang="en-US" altLang="zh-TW" sz="1600" b="1" i="1" smtClean="0">
                          <a:latin typeface="Cambria Math" panose="02040503050406030204" pitchFamily="18" charset="0"/>
                        </a:rPr>
                        <m:t>+ …+</m:t>
                      </m:r>
                      <m:r>
                        <a:rPr lang="en-US" altLang="zh-TW" sz="1600" b="1" i="1" smtClean="0">
                          <a:latin typeface="Cambria Math" panose="02040503050406030204" pitchFamily="18" charset="0"/>
                        </a:rPr>
                        <m:t>𝒘𝒏𝒙𝒏</m:t>
                      </m:r>
                      <m:r>
                        <a:rPr lang="en-US" altLang="zh-TW" sz="1600" b="1" i="1" smtClean="0">
                          <a:latin typeface="Cambria Math" panose="02040503050406030204" pitchFamily="18" charset="0"/>
                        </a:rPr>
                        <m:t>+</m:t>
                      </m:r>
                      <m:r>
                        <a:rPr lang="en-US" altLang="zh-TW" sz="1600" b="1" i="1" smtClean="0">
                          <a:latin typeface="Cambria Math" panose="02040503050406030204" pitchFamily="18" charset="0"/>
                        </a:rPr>
                        <m:t>𝒃</m:t>
                      </m:r>
                      <m:r>
                        <a:rPr lang="en-US" altLang="zh-TW" sz="1600" b="1" i="1" smtClean="0">
                          <a:latin typeface="Cambria Math" panose="02040503050406030204" pitchFamily="18" charset="0"/>
                        </a:rPr>
                        <m:t>)</m:t>
                      </m:r>
                    </m:oMath>
                  </m:oMathPara>
                </a14:m>
                <a:endParaRPr lang="zh-TW" altLang="en-US" sz="1600" b="1" dirty="0">
                  <a:latin typeface="Arial" panose="020B0604020202020204" pitchFamily="34" charset="0"/>
                  <a:cs typeface="Arial" panose="020B0604020202020204" pitchFamily="34" charset="0"/>
                </a:endParaRPr>
              </a:p>
            </p:txBody>
          </p:sp>
        </mc:Choice>
        <mc:Fallback xmlns="">
          <p:sp>
            <p:nvSpPr>
              <p:cNvPr id="14" name="文字方塊 13"/>
              <p:cNvSpPr txBox="1">
                <a:spLocks noRot="1" noChangeAspect="1" noMove="1" noResize="1" noEditPoints="1" noAdjustHandles="1" noChangeArrowheads="1" noChangeShapeType="1" noTextEdit="1"/>
              </p:cNvSpPr>
              <p:nvPr/>
            </p:nvSpPr>
            <p:spPr>
              <a:xfrm>
                <a:off x="4955865" y="3968820"/>
                <a:ext cx="3628429" cy="246221"/>
              </a:xfrm>
              <a:prstGeom prst="rect">
                <a:avLst/>
              </a:prstGeom>
              <a:blipFill>
                <a:blip r:embed="rId5"/>
                <a:stretch>
                  <a:fillRect l="-1008" t="-15000" r="-1513" b="-37500"/>
                </a:stretch>
              </a:blipFill>
            </p:spPr>
            <p:txBody>
              <a:bodyPr/>
              <a:lstStyle/>
              <a:p>
                <a:r>
                  <a:rPr lang="zh-TW" altLang="en-US">
                    <a:noFill/>
                  </a:rPr>
                  <a:t> </a:t>
                </a:r>
              </a:p>
            </p:txBody>
          </p:sp>
        </mc:Fallback>
      </mc:AlternateContent>
      <p:sp>
        <p:nvSpPr>
          <p:cNvPr id="17" name="文字方塊 16"/>
          <p:cNvSpPr txBox="1"/>
          <p:nvPr/>
        </p:nvSpPr>
        <p:spPr>
          <a:xfrm>
            <a:off x="7472134" y="2420013"/>
            <a:ext cx="315532" cy="276999"/>
          </a:xfrm>
          <a:prstGeom prst="rect">
            <a:avLst/>
          </a:prstGeom>
          <a:solidFill>
            <a:schemeClr val="bg1"/>
          </a:solidFill>
        </p:spPr>
        <p:txBody>
          <a:bodyPr wrap="square" rtlCol="0">
            <a:spAutoFit/>
          </a:bodyPr>
          <a:lstStyle/>
          <a:p>
            <a:endParaRPr lang="zh-TW" altLang="en-US" sz="1200" dirty="0"/>
          </a:p>
        </p:txBody>
      </p:sp>
      <mc:AlternateContent xmlns:mc="http://schemas.openxmlformats.org/markup-compatibility/2006" xmlns:a14="http://schemas.microsoft.com/office/drawing/2010/main">
        <mc:Choice Requires="a14">
          <p:sp>
            <p:nvSpPr>
              <p:cNvPr id="18" name="文字方塊 17"/>
              <p:cNvSpPr txBox="1"/>
              <p:nvPr/>
            </p:nvSpPr>
            <p:spPr>
              <a:xfrm>
                <a:off x="7461261" y="2455874"/>
                <a:ext cx="1635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b="1" i="1" smtClean="0">
                          <a:solidFill>
                            <a:schemeClr val="tx1"/>
                          </a:solidFill>
                          <a:latin typeface="Cambria Math" panose="02040503050406030204" pitchFamily="18" charset="0"/>
                        </a:rPr>
                        <m:t>𝝈</m:t>
                      </m:r>
                    </m:oMath>
                  </m:oMathPara>
                </a14:m>
                <a:endParaRPr lang="zh-TW" altLang="en-US" b="1" dirty="0">
                  <a:solidFill>
                    <a:schemeClr val="tx1"/>
                  </a:solidFill>
                </a:endParaRPr>
              </a:p>
            </p:txBody>
          </p:sp>
        </mc:Choice>
        <mc:Fallback xmlns="">
          <p:sp>
            <p:nvSpPr>
              <p:cNvPr id="18" name="文字方塊 17"/>
              <p:cNvSpPr txBox="1">
                <a:spLocks noRot="1" noChangeAspect="1" noMove="1" noResize="1" noEditPoints="1" noAdjustHandles="1" noChangeArrowheads="1" noChangeShapeType="1" noTextEdit="1"/>
              </p:cNvSpPr>
              <p:nvPr/>
            </p:nvSpPr>
            <p:spPr>
              <a:xfrm>
                <a:off x="7461261" y="2455874"/>
                <a:ext cx="163506" cy="215444"/>
              </a:xfrm>
              <a:prstGeom prst="rect">
                <a:avLst/>
              </a:prstGeom>
              <a:blipFill>
                <a:blip r:embed="rId6"/>
                <a:stretch>
                  <a:fillRect l="-14815" r="-7407"/>
                </a:stretch>
              </a:blipFill>
            </p:spPr>
            <p:txBody>
              <a:bodyPr/>
              <a:lstStyle/>
              <a:p>
                <a:r>
                  <a:rPr lang="zh-TW" altLang="en-US">
                    <a:noFill/>
                  </a:rPr>
                  <a:t> </a:t>
                </a:r>
              </a:p>
            </p:txBody>
          </p:sp>
        </mc:Fallback>
      </mc:AlternateContent>
      <p:sp>
        <p:nvSpPr>
          <p:cNvPr id="16" name="文字方塊 15"/>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1792119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圖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073" y="115500"/>
            <a:ext cx="5846170" cy="1351634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29157" y="4446871"/>
            <a:ext cx="6858000" cy="696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6" name="文字方塊 5"/>
          <p:cNvSpPr txBox="1"/>
          <p:nvPr/>
        </p:nvSpPr>
        <p:spPr>
          <a:xfrm>
            <a:off x="3228717" y="4678572"/>
            <a:ext cx="4769254" cy="253916"/>
          </a:xfrm>
          <a:prstGeom prst="rect">
            <a:avLst/>
          </a:prstGeom>
          <a:noFill/>
        </p:spPr>
        <p:txBody>
          <a:bodyPr wrap="none" rtlCol="0">
            <a:spAutoFit/>
          </a:bodyPr>
          <a:lstStyle/>
          <a:p>
            <a:r>
              <a:rPr lang="en-US" altLang="zh-TW" sz="1050" dirty="0">
                <a:latin typeface="+mn-lt"/>
              </a:rPr>
              <a:t>http://www.stockfeel.com.tw/</a:t>
            </a:r>
            <a:r>
              <a:rPr lang="zh-TW" altLang="en-US" sz="1050" dirty="0">
                <a:latin typeface="+mn-lt"/>
              </a:rPr>
              <a:t>機器學習的衰頹興盛：從類神經網路到淺層學習</a:t>
            </a:r>
          </a:p>
        </p:txBody>
      </p:sp>
    </p:spTree>
    <p:extLst>
      <p:ext uri="{BB962C8B-B14F-4D97-AF65-F5344CB8AC3E}">
        <p14:creationId xmlns:p14="http://schemas.microsoft.com/office/powerpoint/2010/main" val="35537857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圖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073" y="-4408136"/>
            <a:ext cx="5846170" cy="1351634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35751" y="4761035"/>
            <a:ext cx="6858000" cy="375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6" name="文字方塊 5"/>
          <p:cNvSpPr txBox="1"/>
          <p:nvPr/>
        </p:nvSpPr>
        <p:spPr>
          <a:xfrm>
            <a:off x="3948564" y="4720206"/>
            <a:ext cx="4769254" cy="253916"/>
          </a:xfrm>
          <a:prstGeom prst="rect">
            <a:avLst/>
          </a:prstGeom>
          <a:noFill/>
        </p:spPr>
        <p:txBody>
          <a:bodyPr wrap="none" rtlCol="0">
            <a:spAutoFit/>
          </a:bodyPr>
          <a:lstStyle/>
          <a:p>
            <a:r>
              <a:rPr lang="en-US" altLang="zh-TW" sz="1050" dirty="0">
                <a:latin typeface="+mn-lt"/>
              </a:rPr>
              <a:t>http://www.stockfeel.com.tw/</a:t>
            </a:r>
            <a:r>
              <a:rPr lang="zh-TW" altLang="en-US" sz="1050" dirty="0">
                <a:latin typeface="+mn-lt"/>
              </a:rPr>
              <a:t>機器學習的衰頹興盛：從類神經網路到淺層學習</a:t>
            </a:r>
          </a:p>
        </p:txBody>
      </p:sp>
    </p:spTree>
    <p:extLst>
      <p:ext uri="{BB962C8B-B14F-4D97-AF65-F5344CB8AC3E}">
        <p14:creationId xmlns:p14="http://schemas.microsoft.com/office/powerpoint/2010/main" val="10519133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85" y="-1153728"/>
            <a:ext cx="7321252" cy="5521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85763" y="-1046568"/>
            <a:ext cx="8503403" cy="1968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smtClean="0"/>
              <a:t>S</a:t>
            </a:r>
            <a:endParaRPr lang="zh-TW" altLang="en-US" sz="1050" dirty="0"/>
          </a:p>
        </p:txBody>
      </p:sp>
      <p:sp>
        <p:nvSpPr>
          <p:cNvPr id="3" name="矩形 2"/>
          <p:cNvSpPr/>
          <p:nvPr/>
        </p:nvSpPr>
        <p:spPr>
          <a:xfrm>
            <a:off x="2229661" y="3465269"/>
            <a:ext cx="4021119" cy="859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 name="文字方塊 1"/>
              <p:cNvSpPr txBox="1"/>
              <p:nvPr/>
            </p:nvSpPr>
            <p:spPr>
              <a:xfrm>
                <a:off x="1939927" y="3618116"/>
                <a:ext cx="401475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800" b="1" i="1" smtClean="0">
                          <a:latin typeface="Cambria Math" panose="02040503050406030204" pitchFamily="18" charset="0"/>
                        </a:rPr>
                        <m:t>𝒛</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𝒘</m:t>
                      </m:r>
                      <m:r>
                        <a:rPr lang="en-US" altLang="zh-TW" sz="1800" b="1" i="1" smtClean="0">
                          <a:latin typeface="Cambria Math" panose="02040503050406030204" pitchFamily="18" charset="0"/>
                        </a:rPr>
                        <m:t>𝟏</m:t>
                      </m:r>
                      <m:r>
                        <a:rPr lang="en-US" altLang="zh-TW" sz="1800" b="1" i="1" smtClean="0">
                          <a:latin typeface="Cambria Math" panose="02040503050406030204" pitchFamily="18" charset="0"/>
                        </a:rPr>
                        <m:t>𝒙</m:t>
                      </m:r>
                      <m:r>
                        <a:rPr lang="en-US" altLang="zh-TW" sz="1800" b="1" i="1" smtClean="0">
                          <a:latin typeface="Cambria Math" panose="02040503050406030204" pitchFamily="18" charset="0"/>
                        </a:rPr>
                        <m:t>𝟏</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𝒘</m:t>
                      </m:r>
                      <m:r>
                        <a:rPr lang="en-US" altLang="zh-TW" sz="1800" b="1" i="1" smtClean="0">
                          <a:latin typeface="Cambria Math" panose="02040503050406030204" pitchFamily="18" charset="0"/>
                        </a:rPr>
                        <m:t>𝟐</m:t>
                      </m:r>
                      <m:r>
                        <a:rPr lang="en-US" altLang="zh-TW" sz="1800" b="1" i="1" smtClean="0">
                          <a:latin typeface="Cambria Math" panose="02040503050406030204" pitchFamily="18" charset="0"/>
                        </a:rPr>
                        <m:t>𝒙</m:t>
                      </m:r>
                      <m:r>
                        <a:rPr lang="en-US" altLang="zh-TW" sz="1800" b="1" i="1" smtClean="0">
                          <a:latin typeface="Cambria Math" panose="02040503050406030204" pitchFamily="18" charset="0"/>
                        </a:rPr>
                        <m:t>𝟐</m:t>
                      </m:r>
                      <m:r>
                        <a:rPr lang="en-US" altLang="zh-TW" sz="1800" b="1" i="1" smtClean="0">
                          <a:latin typeface="Cambria Math" panose="02040503050406030204" pitchFamily="18" charset="0"/>
                        </a:rPr>
                        <m:t>+ ……+</m:t>
                      </m:r>
                      <m:r>
                        <a:rPr lang="en-US" altLang="zh-TW" sz="1800" b="1" i="1" smtClean="0">
                          <a:latin typeface="Cambria Math" panose="02040503050406030204" pitchFamily="18" charset="0"/>
                        </a:rPr>
                        <m:t>𝒘𝒏𝒙𝒏</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𝒃</m:t>
                      </m:r>
                    </m:oMath>
                    <m:oMath xmlns:m="http://schemas.openxmlformats.org/officeDocument/2006/math">
                      <m:acc>
                        <m:accPr>
                          <m:chr m:val="̂"/>
                          <m:ctrlPr>
                            <a:rPr lang="en-US" altLang="zh-TW" sz="1800" b="1" i="1" smtClean="0">
                              <a:latin typeface="Cambria Math"/>
                            </a:rPr>
                          </m:ctrlPr>
                        </m:accPr>
                        <m:e>
                          <m:r>
                            <a:rPr lang="en-US" altLang="zh-TW" sz="1800" b="1" i="1" smtClean="0">
                              <a:latin typeface="Cambria Math" panose="02040503050406030204" pitchFamily="18" charset="0"/>
                            </a:rPr>
                            <m:t>𝒚</m:t>
                          </m:r>
                        </m:e>
                      </m:acc>
                      <m:r>
                        <a:rPr lang="en-US" altLang="zh-TW" sz="1800" b="1" i="1" smtClean="0">
                          <a:latin typeface="Cambria Math" panose="02040503050406030204" pitchFamily="18" charset="0"/>
                        </a:rPr>
                        <m:t>= </m:t>
                      </m:r>
                      <m:r>
                        <a:rPr lang="zh-TW" altLang="en-US" sz="1800" b="1" i="1" smtClean="0">
                          <a:latin typeface="Cambria Math" panose="02040503050406030204" pitchFamily="18" charset="0"/>
                        </a:rPr>
                        <m:t>𝝈</m:t>
                      </m:r>
                      <m:d>
                        <m:dPr>
                          <m:ctrlPr>
                            <a:rPr lang="en-US" altLang="zh-TW" sz="1800" b="1" i="1" smtClean="0">
                              <a:latin typeface="Cambria Math"/>
                            </a:rPr>
                          </m:ctrlPr>
                        </m:dPr>
                        <m:e>
                          <m:r>
                            <a:rPr lang="en-US" altLang="zh-TW" sz="1800" b="1" i="1" smtClean="0">
                              <a:latin typeface="Cambria Math" panose="02040503050406030204" pitchFamily="18" charset="0"/>
                            </a:rPr>
                            <m:t>𝒛</m:t>
                          </m:r>
                        </m:e>
                      </m:d>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𝒛</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𝟏</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𝟓</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𝟑</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𝟐</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𝟑</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𝟒</m:t>
                      </m:r>
                    </m:oMath>
                  </m:oMathPara>
                </a14:m>
                <a:endParaRPr lang="zh-TW" altLang="en-US" sz="1800" b="1" dirty="0">
                  <a:latin typeface="Arial" panose="020B0604020202020204" pitchFamily="34" charset="0"/>
                  <a:cs typeface="Arial" panose="020B0604020202020204" pitchFamily="34" charset="0"/>
                </a:endParaRPr>
              </a:p>
            </p:txBody>
          </p:sp>
        </mc:Choice>
        <mc:Fallback xmlns="">
          <p:sp>
            <p:nvSpPr>
              <p:cNvPr id="2" name="文字方塊 1"/>
              <p:cNvSpPr txBox="1">
                <a:spLocks noRot="1" noChangeAspect="1" noMove="1" noResize="1" noEditPoints="1" noAdjustHandles="1" noChangeArrowheads="1" noChangeShapeType="1" noTextEdit="1"/>
              </p:cNvSpPr>
              <p:nvPr/>
            </p:nvSpPr>
            <p:spPr>
              <a:xfrm>
                <a:off x="1939927" y="3618116"/>
                <a:ext cx="4014753" cy="553998"/>
              </a:xfrm>
              <a:prstGeom prst="rect">
                <a:avLst/>
              </a:prstGeom>
              <a:blipFill>
                <a:blip r:embed="rId3"/>
                <a:stretch>
                  <a:fillRect l="-910" r="-910" b="-14444"/>
                </a:stretch>
              </a:blipFill>
            </p:spPr>
            <p:txBody>
              <a:bodyPr/>
              <a:lstStyle/>
              <a:p>
                <a:r>
                  <a:rPr lang="zh-TW" altLang="en-US">
                    <a:noFill/>
                  </a:rPr>
                  <a:t> </a:t>
                </a:r>
              </a:p>
            </p:txBody>
          </p:sp>
        </mc:Fallback>
      </mc:AlternateContent>
      <p:sp>
        <p:nvSpPr>
          <p:cNvPr id="7" name="標題 6"/>
          <p:cNvSpPr>
            <a:spLocks noGrp="1"/>
          </p:cNvSpPr>
          <p:nvPr>
            <p:ph type="title"/>
          </p:nvPr>
        </p:nvSpPr>
        <p:spPr/>
        <p:txBody>
          <a:bodyPr/>
          <a:lstStyle/>
          <a:p>
            <a:r>
              <a:rPr lang="zh-TW" altLang="en-US" dirty="0" smtClean="0"/>
              <a:t>運作實</a:t>
            </a:r>
            <a:r>
              <a:rPr lang="zh-TW" altLang="en-US" dirty="0"/>
              <a:t>例</a:t>
            </a:r>
          </a:p>
        </p:txBody>
      </p:sp>
      <p:sp>
        <p:nvSpPr>
          <p:cNvPr id="11" name="文字方塊 10"/>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29597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線性可分</a:t>
            </a:r>
            <a:r>
              <a:rPr lang="en-US" altLang="zh-TW" dirty="0" smtClean="0"/>
              <a:t>/</a:t>
            </a:r>
            <a:r>
              <a:rPr lang="zh-TW" altLang="en-US" dirty="0" smtClean="0"/>
              <a:t>不可分</a:t>
            </a:r>
            <a:endParaRPr lang="zh-TW" altLang="en-US" dirty="0"/>
          </a:p>
        </p:txBody>
      </p:sp>
      <p:pic>
        <p:nvPicPr>
          <p:cNvPr id="7170" name="Picture 2" descr="https://i0.wp.com/www.tarekatwan.com/wp-content/uploads/2017/12/linear_sep.png?resize=1000%2C4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690" y="1297387"/>
            <a:ext cx="7633767" cy="312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5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85" y="-1153728"/>
            <a:ext cx="7321252" cy="5521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85764" y="-1046568"/>
            <a:ext cx="8465342" cy="1968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smtClean="0"/>
              <a:t>S</a:t>
            </a:r>
            <a:endParaRPr lang="zh-TW" altLang="en-US" sz="1050" dirty="0"/>
          </a:p>
        </p:txBody>
      </p:sp>
      <p:sp>
        <p:nvSpPr>
          <p:cNvPr id="3" name="矩形 2"/>
          <p:cNvSpPr/>
          <p:nvPr/>
        </p:nvSpPr>
        <p:spPr>
          <a:xfrm>
            <a:off x="2229661" y="3465269"/>
            <a:ext cx="4021119" cy="859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 name="文字方塊 1"/>
              <p:cNvSpPr txBox="1"/>
              <p:nvPr/>
            </p:nvSpPr>
            <p:spPr>
              <a:xfrm>
                <a:off x="1302845" y="3444788"/>
                <a:ext cx="5157566" cy="806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800" b="1" i="1" smtClean="0">
                          <a:latin typeface="Cambria Math" panose="02040503050406030204" pitchFamily="18" charset="0"/>
                        </a:rPr>
                        <m:t>𝒛</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𝒘</m:t>
                      </m:r>
                      <m:r>
                        <a:rPr lang="en-US" altLang="zh-TW" sz="1800" b="1" i="1" smtClean="0">
                          <a:latin typeface="Cambria Math" panose="02040503050406030204" pitchFamily="18" charset="0"/>
                        </a:rPr>
                        <m:t>𝟏</m:t>
                      </m:r>
                      <m:r>
                        <a:rPr lang="en-US" altLang="zh-TW" sz="1800" b="1" i="1" smtClean="0">
                          <a:latin typeface="Cambria Math" panose="02040503050406030204" pitchFamily="18" charset="0"/>
                        </a:rPr>
                        <m:t>𝒙</m:t>
                      </m:r>
                      <m:r>
                        <a:rPr lang="en-US" altLang="zh-TW" sz="1800" b="1" i="1" smtClean="0">
                          <a:latin typeface="Cambria Math" panose="02040503050406030204" pitchFamily="18" charset="0"/>
                        </a:rPr>
                        <m:t>𝟏</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𝒘</m:t>
                      </m:r>
                      <m:r>
                        <a:rPr lang="en-US" altLang="zh-TW" sz="1800" b="1" i="1" smtClean="0">
                          <a:latin typeface="Cambria Math" panose="02040503050406030204" pitchFamily="18" charset="0"/>
                        </a:rPr>
                        <m:t>𝟐</m:t>
                      </m:r>
                      <m:r>
                        <a:rPr lang="en-US" altLang="zh-TW" sz="1800" b="1" i="1" smtClean="0">
                          <a:latin typeface="Cambria Math" panose="02040503050406030204" pitchFamily="18" charset="0"/>
                        </a:rPr>
                        <m:t>𝒙</m:t>
                      </m:r>
                      <m:r>
                        <a:rPr lang="en-US" altLang="zh-TW" sz="1800" b="1" i="1" smtClean="0">
                          <a:latin typeface="Cambria Math" panose="02040503050406030204" pitchFamily="18" charset="0"/>
                        </a:rPr>
                        <m:t>𝟐</m:t>
                      </m:r>
                      <m:r>
                        <a:rPr lang="en-US" altLang="zh-TW" sz="1800" b="1" i="1" smtClean="0">
                          <a:latin typeface="Cambria Math" panose="02040503050406030204" pitchFamily="18" charset="0"/>
                        </a:rPr>
                        <m:t>+ ……+</m:t>
                      </m:r>
                      <m:r>
                        <a:rPr lang="en-US" altLang="zh-TW" sz="1800" b="1" i="1" smtClean="0">
                          <a:latin typeface="Cambria Math" panose="02040503050406030204" pitchFamily="18" charset="0"/>
                        </a:rPr>
                        <m:t>𝒘𝒏𝒙𝒏</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𝒃</m:t>
                      </m:r>
                    </m:oMath>
                    <m:oMath xmlns:m="http://schemas.openxmlformats.org/officeDocument/2006/math">
                      <m:acc>
                        <m:accPr>
                          <m:chr m:val="̂"/>
                          <m:ctrlPr>
                            <a:rPr lang="en-US" altLang="zh-TW" sz="1800" b="1" i="1" smtClean="0">
                              <a:latin typeface="Cambria Math"/>
                            </a:rPr>
                          </m:ctrlPr>
                        </m:accPr>
                        <m:e>
                          <m:r>
                            <a:rPr lang="en-US" altLang="zh-TW" sz="1800" b="1" i="1" smtClean="0">
                              <a:latin typeface="Cambria Math" panose="02040503050406030204" pitchFamily="18" charset="0"/>
                            </a:rPr>
                            <m:t>𝒚</m:t>
                          </m:r>
                        </m:e>
                      </m:acc>
                      <m:r>
                        <a:rPr lang="en-US" altLang="zh-TW" sz="1800" b="1" i="1" smtClean="0">
                          <a:latin typeface="Cambria Math" panose="02040503050406030204" pitchFamily="18" charset="0"/>
                        </a:rPr>
                        <m:t>= </m:t>
                      </m:r>
                      <m:r>
                        <a:rPr lang="zh-TW" altLang="en-US" sz="1800" b="1" i="1" smtClean="0">
                          <a:latin typeface="Cambria Math" panose="02040503050406030204" pitchFamily="18" charset="0"/>
                        </a:rPr>
                        <m:t>𝝈</m:t>
                      </m:r>
                      <m:d>
                        <m:dPr>
                          <m:ctrlPr>
                            <a:rPr lang="en-US" altLang="zh-TW" sz="1800" b="1" i="1" smtClean="0">
                              <a:latin typeface="Cambria Math"/>
                            </a:rPr>
                          </m:ctrlPr>
                        </m:dPr>
                        <m:e>
                          <m:r>
                            <a:rPr lang="en-US" altLang="zh-TW" sz="1800" b="1" i="1" smtClean="0">
                              <a:latin typeface="Cambria Math" panose="02040503050406030204" pitchFamily="18" charset="0"/>
                            </a:rPr>
                            <m:t>𝒛</m:t>
                          </m:r>
                        </m:e>
                      </m:d>
                      <m:r>
                        <a:rPr lang="en-US" altLang="zh-TW" sz="1800" b="1" i="1" smtClean="0">
                          <a:latin typeface="Cambria Math" panose="02040503050406030204" pitchFamily="18" charset="0"/>
                        </a:rPr>
                        <m:t>=</m:t>
                      </m:r>
                      <m:f>
                        <m:fPr>
                          <m:ctrlPr>
                            <a:rPr lang="en-US" altLang="zh-TW" sz="1800" b="1" i="1" smtClean="0">
                              <a:latin typeface="Cambria Math"/>
                            </a:rPr>
                          </m:ctrlPr>
                        </m:fPr>
                        <m:num>
                          <m:r>
                            <a:rPr lang="en-US" altLang="zh-TW" sz="1800" b="1" i="1" smtClean="0">
                              <a:latin typeface="Cambria Math" panose="02040503050406030204" pitchFamily="18" charset="0"/>
                            </a:rPr>
                            <m:t>𝟏</m:t>
                          </m:r>
                        </m:num>
                        <m:den>
                          <m:r>
                            <a:rPr lang="en-US" altLang="zh-TW" sz="1800" b="1" i="1" smtClean="0">
                              <a:latin typeface="Cambria Math" panose="02040503050406030204" pitchFamily="18" charset="0"/>
                            </a:rPr>
                            <m:t>𝟏</m:t>
                          </m:r>
                          <m:r>
                            <a:rPr lang="en-US" altLang="zh-TW" sz="1800" b="1" i="1" smtClean="0">
                              <a:latin typeface="Cambria Math" panose="02040503050406030204" pitchFamily="18" charset="0"/>
                            </a:rPr>
                            <m:t>+</m:t>
                          </m:r>
                          <m:sSup>
                            <m:sSupPr>
                              <m:ctrlPr>
                                <a:rPr lang="en-US" altLang="zh-TW" sz="1800" b="1" i="1" smtClean="0">
                                  <a:latin typeface="Cambria Math"/>
                                </a:rPr>
                              </m:ctrlPr>
                            </m:sSupPr>
                            <m:e>
                              <m:r>
                                <a:rPr lang="en-US" altLang="zh-TW" sz="1800" b="1" i="1" smtClean="0">
                                  <a:latin typeface="Cambria Math" panose="02040503050406030204" pitchFamily="18" charset="0"/>
                                </a:rPr>
                                <m:t>𝒆</m:t>
                              </m:r>
                            </m:e>
                            <m:sup>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𝒛</m:t>
                              </m:r>
                            </m:sup>
                          </m:sSup>
                        </m:den>
                      </m:f>
                      <m:r>
                        <a:rPr lang="en-US" altLang="zh-TW" sz="1800" b="1" i="1" smtClean="0">
                          <a:latin typeface="Cambria Math" panose="02040503050406030204" pitchFamily="18" charset="0"/>
                        </a:rPr>
                        <m:t>=</m:t>
                      </m:r>
                      <m:f>
                        <m:fPr>
                          <m:ctrlPr>
                            <a:rPr lang="en-US" altLang="zh-TW" sz="1800" b="1" i="1">
                              <a:latin typeface="Cambria Math"/>
                            </a:rPr>
                          </m:ctrlPr>
                        </m:fPr>
                        <m:num>
                          <m:r>
                            <a:rPr lang="en-US" altLang="zh-TW" sz="1800" b="1" i="1">
                              <a:latin typeface="Cambria Math" panose="02040503050406030204" pitchFamily="18" charset="0"/>
                            </a:rPr>
                            <m:t>𝟏</m:t>
                          </m:r>
                        </m:num>
                        <m:den>
                          <m:r>
                            <a:rPr lang="en-US" altLang="zh-TW" sz="1800" b="1" i="1">
                              <a:latin typeface="Cambria Math" panose="02040503050406030204" pitchFamily="18" charset="0"/>
                            </a:rPr>
                            <m:t>𝟏</m:t>
                          </m:r>
                          <m:r>
                            <a:rPr lang="en-US" altLang="zh-TW" sz="1800" b="1" i="1">
                              <a:latin typeface="Cambria Math" panose="02040503050406030204" pitchFamily="18" charset="0"/>
                            </a:rPr>
                            <m:t>+</m:t>
                          </m:r>
                          <m:sSup>
                            <m:sSupPr>
                              <m:ctrlPr>
                                <a:rPr lang="en-US" altLang="zh-TW" sz="1800" b="1" i="1">
                                  <a:latin typeface="Cambria Math"/>
                                </a:rPr>
                              </m:ctrlPr>
                            </m:sSupPr>
                            <m:e>
                              <m:r>
                                <a:rPr lang="en-US" altLang="zh-TW" sz="1800" b="1" i="1">
                                  <a:latin typeface="Cambria Math" panose="02040503050406030204" pitchFamily="18" charset="0"/>
                                </a:rPr>
                                <m:t>𝒆</m:t>
                              </m:r>
                            </m:e>
                            <m:sup>
                              <m:r>
                                <a:rPr lang="en-US" altLang="zh-TW" sz="1800" b="1" i="1">
                                  <a:latin typeface="Cambria Math" panose="02040503050406030204" pitchFamily="18" charset="0"/>
                                </a:rPr>
                                <m:t>−</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𝟏</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𝟓</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𝟑</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𝟐</m:t>
                              </m:r>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𝟑</m:t>
                              </m:r>
                              <m:r>
                                <a:rPr lang="en-US" altLang="zh-TW" sz="1800" b="1" i="1" smtClean="0">
                                  <a:latin typeface="Cambria Math" panose="02040503050406030204" pitchFamily="18" charset="0"/>
                                </a:rPr>
                                <m:t>)</m:t>
                              </m:r>
                            </m:sup>
                          </m:sSup>
                        </m:den>
                      </m:f>
                      <m:r>
                        <a:rPr lang="en-US" altLang="zh-TW" sz="1800" b="1" i="1" smtClean="0">
                          <a:latin typeface="Cambria Math" panose="02040503050406030204" pitchFamily="18" charset="0"/>
                        </a:rPr>
                        <m:t>=</m:t>
                      </m:r>
                      <m:r>
                        <a:rPr lang="en-US" altLang="zh-TW" sz="1800" b="1" i="0" smtClean="0">
                          <a:latin typeface="Cambria Math" panose="02040503050406030204" pitchFamily="18" charset="0"/>
                        </a:rPr>
                        <m:t>𝟎</m:t>
                      </m:r>
                      <m:r>
                        <a:rPr lang="en-US" altLang="zh-TW" sz="1800" b="1" i="0" smtClean="0">
                          <a:latin typeface="Cambria Math" panose="02040503050406030204" pitchFamily="18" charset="0"/>
                        </a:rPr>
                        <m:t>.</m:t>
                      </m:r>
                      <m:r>
                        <a:rPr lang="en-US" altLang="zh-TW" sz="1800" b="1" i="0" smtClean="0">
                          <a:latin typeface="Cambria Math" panose="02040503050406030204" pitchFamily="18" charset="0"/>
                        </a:rPr>
                        <m:t>𝟗𝟖𝟐</m:t>
                      </m:r>
                    </m:oMath>
                  </m:oMathPara>
                </a14:m>
                <a:endParaRPr lang="zh-TW" altLang="en-US" sz="1800" b="1" dirty="0">
                  <a:latin typeface="Arial" panose="020B0604020202020204" pitchFamily="34" charset="0"/>
                  <a:cs typeface="Arial" panose="020B0604020202020204" pitchFamily="34" charset="0"/>
                </a:endParaRPr>
              </a:p>
            </p:txBody>
          </p:sp>
        </mc:Choice>
        <mc:Fallback xmlns="">
          <p:sp>
            <p:nvSpPr>
              <p:cNvPr id="2" name="文字方塊 1"/>
              <p:cNvSpPr txBox="1">
                <a:spLocks noRot="1" noChangeAspect="1" noMove="1" noResize="1" noEditPoints="1" noAdjustHandles="1" noChangeArrowheads="1" noChangeShapeType="1" noTextEdit="1"/>
              </p:cNvSpPr>
              <p:nvPr/>
            </p:nvSpPr>
            <p:spPr>
              <a:xfrm>
                <a:off x="1302845" y="3444788"/>
                <a:ext cx="5157566" cy="806696"/>
              </a:xfrm>
              <a:prstGeom prst="rect">
                <a:avLst/>
              </a:prstGeom>
              <a:blipFill>
                <a:blip r:embed="rId3"/>
                <a:stretch>
                  <a:fillRect l="-118"/>
                </a:stretch>
              </a:blipFill>
            </p:spPr>
            <p:txBody>
              <a:bodyPr/>
              <a:lstStyle/>
              <a:p>
                <a:r>
                  <a:rPr lang="zh-TW" altLang="en-US">
                    <a:noFill/>
                  </a:rPr>
                  <a:t> </a:t>
                </a:r>
              </a:p>
            </p:txBody>
          </p:sp>
        </mc:Fallback>
      </mc:AlternateContent>
      <p:sp>
        <p:nvSpPr>
          <p:cNvPr id="7" name="標題 6"/>
          <p:cNvSpPr>
            <a:spLocks noGrp="1"/>
          </p:cNvSpPr>
          <p:nvPr>
            <p:ph type="title"/>
          </p:nvPr>
        </p:nvSpPr>
        <p:spPr/>
        <p:txBody>
          <a:bodyPr/>
          <a:lstStyle/>
          <a:p>
            <a:r>
              <a:rPr lang="zh-TW" altLang="en-US" dirty="0" smtClean="0"/>
              <a:t>運作實例 </a:t>
            </a:r>
            <a:r>
              <a:rPr lang="en-US" altLang="zh-TW" dirty="0" smtClean="0"/>
              <a:t>– </a:t>
            </a:r>
            <a:r>
              <a:rPr lang="zh-TW" altLang="en-US" dirty="0" smtClean="0"/>
              <a:t>引入非線性函數</a:t>
            </a:r>
            <a:endParaRPr lang="zh-TW" altLang="en-US" dirty="0"/>
          </a:p>
        </p:txBody>
      </p:sp>
      <p:sp>
        <p:nvSpPr>
          <p:cNvPr id="8" name="矩形 7"/>
          <p:cNvSpPr/>
          <p:nvPr/>
        </p:nvSpPr>
        <p:spPr>
          <a:xfrm>
            <a:off x="4190440" y="373289"/>
            <a:ext cx="4021119" cy="859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 name="文字方塊 4"/>
              <p:cNvSpPr txBox="1"/>
              <p:nvPr/>
            </p:nvSpPr>
            <p:spPr>
              <a:xfrm>
                <a:off x="4300538" y="674217"/>
                <a:ext cx="1631024"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800" b="1" i="1" smtClean="0">
                          <a:latin typeface="Cambria Math" panose="02040503050406030204" pitchFamily="18" charset="0"/>
                        </a:rPr>
                        <m:t>𝝈</m:t>
                      </m:r>
                      <m:d>
                        <m:dPr>
                          <m:ctrlPr>
                            <a:rPr lang="en-US" altLang="zh-TW" sz="1800" b="1" i="1" smtClean="0">
                              <a:latin typeface="Cambria Math"/>
                            </a:rPr>
                          </m:ctrlPr>
                        </m:dPr>
                        <m:e>
                          <m:r>
                            <a:rPr lang="en-US" altLang="zh-TW" sz="1800" b="1" i="1" smtClean="0">
                              <a:latin typeface="Cambria Math" panose="02040503050406030204" pitchFamily="18" charset="0"/>
                            </a:rPr>
                            <m:t>𝒛</m:t>
                          </m:r>
                        </m:e>
                      </m:d>
                      <m:r>
                        <a:rPr lang="en-US" altLang="zh-TW" sz="1800" b="1" i="1" smtClean="0">
                          <a:latin typeface="Cambria Math" panose="02040503050406030204" pitchFamily="18" charset="0"/>
                        </a:rPr>
                        <m:t>= </m:t>
                      </m:r>
                      <m:f>
                        <m:fPr>
                          <m:ctrlPr>
                            <a:rPr lang="en-US" altLang="zh-TW" sz="1800" b="1" i="1" smtClean="0">
                              <a:latin typeface="Cambria Math"/>
                            </a:rPr>
                          </m:ctrlPr>
                        </m:fPr>
                        <m:num>
                          <m:r>
                            <a:rPr lang="en-US" altLang="zh-TW" sz="1800" b="1" i="1" smtClean="0">
                              <a:latin typeface="Cambria Math" panose="02040503050406030204" pitchFamily="18" charset="0"/>
                            </a:rPr>
                            <m:t>𝟏</m:t>
                          </m:r>
                        </m:num>
                        <m:den>
                          <m:r>
                            <a:rPr lang="en-US" altLang="zh-TW" sz="1800" b="1" i="1" smtClean="0">
                              <a:latin typeface="Cambria Math" panose="02040503050406030204" pitchFamily="18" charset="0"/>
                            </a:rPr>
                            <m:t>𝟏</m:t>
                          </m:r>
                          <m:r>
                            <a:rPr lang="en-US" altLang="zh-TW" sz="1800" b="1" i="1" smtClean="0">
                              <a:latin typeface="Cambria Math" panose="02040503050406030204" pitchFamily="18" charset="0"/>
                            </a:rPr>
                            <m:t>+</m:t>
                          </m:r>
                          <m:sSup>
                            <m:sSupPr>
                              <m:ctrlPr>
                                <a:rPr lang="en-US" altLang="zh-TW" sz="1800" b="1" i="1" smtClean="0">
                                  <a:latin typeface="Cambria Math"/>
                                </a:rPr>
                              </m:ctrlPr>
                            </m:sSupPr>
                            <m:e>
                              <m:r>
                                <a:rPr lang="en-US" altLang="zh-TW" sz="1800" b="1" i="1" smtClean="0">
                                  <a:latin typeface="Cambria Math" panose="02040503050406030204" pitchFamily="18" charset="0"/>
                                </a:rPr>
                                <m:t>𝒆</m:t>
                              </m:r>
                            </m:e>
                            <m:sup>
                              <m:r>
                                <a:rPr lang="en-US" altLang="zh-TW" sz="1800" b="1" i="1" smtClean="0">
                                  <a:latin typeface="Cambria Math" panose="02040503050406030204" pitchFamily="18" charset="0"/>
                                </a:rPr>
                                <m:t>−</m:t>
                              </m:r>
                              <m:r>
                                <a:rPr lang="en-US" altLang="zh-TW" sz="1800" b="1" i="1" smtClean="0">
                                  <a:latin typeface="Cambria Math" panose="02040503050406030204" pitchFamily="18" charset="0"/>
                                </a:rPr>
                                <m:t>𝒛</m:t>
                              </m:r>
                            </m:sup>
                          </m:sSup>
                        </m:den>
                      </m:f>
                    </m:oMath>
                  </m:oMathPara>
                </a14:m>
                <a:endParaRPr lang="zh-TW" altLang="en-US" sz="1800" b="1"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4300538" y="674217"/>
                <a:ext cx="1631024" cy="525016"/>
              </a:xfrm>
              <a:prstGeom prst="rect">
                <a:avLst/>
              </a:prstGeom>
              <a:blipFill>
                <a:blip r:embed="rId4"/>
                <a:stretch>
                  <a:fillRect/>
                </a:stretch>
              </a:blipFill>
            </p:spPr>
            <p:txBody>
              <a:bodyPr/>
              <a:lstStyle/>
              <a:p>
                <a:r>
                  <a:rPr lang="zh-TW" altLang="en-US">
                    <a:noFill/>
                  </a:rPr>
                  <a:t> </a:t>
                </a:r>
              </a:p>
            </p:txBody>
          </p:sp>
        </mc:Fallback>
      </mc:AlternateContent>
      <p:sp>
        <p:nvSpPr>
          <p:cNvPr id="6" name="文字方塊 5"/>
          <p:cNvSpPr txBox="1"/>
          <p:nvPr/>
        </p:nvSpPr>
        <p:spPr>
          <a:xfrm>
            <a:off x="6070137" y="1104432"/>
            <a:ext cx="1909497" cy="338554"/>
          </a:xfrm>
          <a:prstGeom prst="rect">
            <a:avLst/>
          </a:prstGeom>
          <a:noFill/>
        </p:spPr>
        <p:txBody>
          <a:bodyPr wrap="none" rtlCol="0">
            <a:spAutoFit/>
          </a:bodyPr>
          <a:lstStyle/>
          <a:p>
            <a:r>
              <a:rPr lang="en-US" altLang="zh-TW" sz="1600" b="1" dirty="0" smtClean="0">
                <a:latin typeface="+mn-lt"/>
              </a:rPr>
              <a:t>Sigmoid Function</a:t>
            </a:r>
            <a:endParaRPr lang="zh-TW" altLang="en-US" sz="1600" b="1" dirty="0">
              <a:latin typeface="+mn-lt"/>
            </a:endParaRPr>
          </a:p>
        </p:txBody>
      </p:sp>
      <p:sp>
        <p:nvSpPr>
          <p:cNvPr id="9" name="文字方塊 8"/>
          <p:cNvSpPr txBox="1"/>
          <p:nvPr/>
        </p:nvSpPr>
        <p:spPr>
          <a:xfrm>
            <a:off x="1300160" y="4364829"/>
            <a:ext cx="3698448" cy="369332"/>
          </a:xfrm>
          <a:prstGeom prst="rect">
            <a:avLst/>
          </a:prstGeom>
          <a:noFill/>
        </p:spPr>
        <p:txBody>
          <a:bodyPr wrap="none" rtlCol="0">
            <a:spAutoFit/>
          </a:bodyPr>
          <a:lstStyle/>
          <a:p>
            <a:r>
              <a:rPr lang="en-US" altLang="zh-TW" sz="1800" b="1" dirty="0" smtClean="0">
                <a:solidFill>
                  <a:srgbClr val="FF0000"/>
                </a:solidFill>
                <a:latin typeface="+mn-lt"/>
              </a:rPr>
              <a:t>Logistic Regression (</a:t>
            </a:r>
            <a:r>
              <a:rPr lang="zh-TW" altLang="en-US" sz="1800" b="1" dirty="0" smtClean="0">
                <a:solidFill>
                  <a:srgbClr val="FF0000"/>
                </a:solidFill>
                <a:latin typeface="+mn-lt"/>
              </a:rPr>
              <a:t>羅吉斯回歸</a:t>
            </a:r>
            <a:r>
              <a:rPr lang="en-US" altLang="zh-TW" sz="1800" b="1" dirty="0" smtClean="0">
                <a:solidFill>
                  <a:srgbClr val="FF0000"/>
                </a:solidFill>
                <a:latin typeface="+mn-lt"/>
              </a:rPr>
              <a:t>)</a:t>
            </a:r>
            <a:endParaRPr lang="zh-TW" altLang="en-US" sz="1800" b="1" dirty="0">
              <a:solidFill>
                <a:srgbClr val="FF0000"/>
              </a:solidFill>
              <a:latin typeface="+mn-lt"/>
            </a:endParaRPr>
          </a:p>
        </p:txBody>
      </p:sp>
      <p:pic>
        <p:nvPicPr>
          <p:cNvPr id="1026" name="Picture 2" descr="https://qph.fs.quoracdn.net/main-qimg-05edc1873d0103e36064862a45566db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7599" y="406148"/>
            <a:ext cx="1674240" cy="726176"/>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174985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圖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610" y="-8969657"/>
            <a:ext cx="5846170" cy="1351634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43000" y="0"/>
            <a:ext cx="68580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6" name="文字方塊 5"/>
          <p:cNvSpPr txBox="1"/>
          <p:nvPr/>
        </p:nvSpPr>
        <p:spPr>
          <a:xfrm>
            <a:off x="3228717" y="4678572"/>
            <a:ext cx="4709944" cy="253916"/>
          </a:xfrm>
          <a:prstGeom prst="rect">
            <a:avLst/>
          </a:prstGeom>
          <a:noFill/>
        </p:spPr>
        <p:txBody>
          <a:bodyPr wrap="none" rtlCol="0">
            <a:spAutoFit/>
          </a:bodyPr>
          <a:lstStyle/>
          <a:p>
            <a:r>
              <a:rPr lang="en-US" altLang="zh-TW" sz="1050" dirty="0"/>
              <a:t>http://www.stockfeel.com.tw/</a:t>
            </a:r>
            <a:r>
              <a:rPr lang="zh-TW" altLang="en-US" sz="1050" dirty="0"/>
              <a:t>機器學習的衰頹興盛：從類神經網路到淺層學習</a:t>
            </a:r>
          </a:p>
        </p:txBody>
      </p:sp>
    </p:spTree>
    <p:extLst>
      <p:ext uri="{BB962C8B-B14F-4D97-AF65-F5344CB8AC3E}">
        <p14:creationId xmlns:p14="http://schemas.microsoft.com/office/powerpoint/2010/main" val="11539056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91"/>
          <p:cNvSpPr/>
          <p:nvPr/>
        </p:nvSpPr>
        <p:spPr>
          <a:xfrm>
            <a:off x="4189800" y="2623106"/>
            <a:ext cx="551025" cy="19507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nvGrpSpPr>
          <p:cNvPr id="26" name="群組 25"/>
          <p:cNvGrpSpPr/>
          <p:nvPr/>
        </p:nvGrpSpPr>
        <p:grpSpPr>
          <a:xfrm>
            <a:off x="1058522" y="1540337"/>
            <a:ext cx="2539744" cy="2155764"/>
            <a:chOff x="1028488" y="2084275"/>
            <a:chExt cx="2843400" cy="2181900"/>
          </a:xfrm>
        </p:grpSpPr>
        <p:cxnSp>
          <p:nvCxnSpPr>
            <p:cNvPr id="5" name="Shape 89"/>
            <p:cNvCxnSpPr/>
            <p:nvPr/>
          </p:nvCxnSpPr>
          <p:spPr>
            <a:xfrm rot="10800000">
              <a:off x="1028488" y="2084275"/>
              <a:ext cx="0" cy="2181900"/>
            </a:xfrm>
            <a:prstGeom prst="straightConnector1">
              <a:avLst/>
            </a:prstGeom>
            <a:noFill/>
            <a:ln w="28575" cap="flat" cmpd="sng">
              <a:solidFill>
                <a:schemeClr val="dk2"/>
              </a:solidFill>
              <a:prstDash val="solid"/>
              <a:round/>
              <a:headEnd type="none" w="med" len="med"/>
              <a:tailEnd type="triangle" w="med" len="med"/>
            </a:ln>
          </p:spPr>
        </p:cxnSp>
        <p:cxnSp>
          <p:nvCxnSpPr>
            <p:cNvPr id="6" name="Shape 90"/>
            <p:cNvCxnSpPr/>
            <p:nvPr/>
          </p:nvCxnSpPr>
          <p:spPr>
            <a:xfrm rot="10800000" flipH="1">
              <a:off x="1028488" y="4237975"/>
              <a:ext cx="2843400" cy="28200"/>
            </a:xfrm>
            <a:prstGeom prst="straightConnector1">
              <a:avLst/>
            </a:prstGeom>
            <a:noFill/>
            <a:ln w="28575" cap="flat" cmpd="sng">
              <a:solidFill>
                <a:schemeClr val="dk2"/>
              </a:solidFill>
              <a:prstDash val="solid"/>
              <a:round/>
              <a:headEnd type="none" w="med" len="med"/>
              <a:tailEnd type="triangle" w="med" len="med"/>
            </a:ln>
          </p:spPr>
        </p:cxnSp>
        <p:cxnSp>
          <p:nvCxnSpPr>
            <p:cNvPr id="8" name="Shape 92"/>
            <p:cNvCxnSpPr/>
            <p:nvPr/>
          </p:nvCxnSpPr>
          <p:spPr>
            <a:xfrm>
              <a:off x="1251946" y="2677824"/>
              <a:ext cx="1634476" cy="1291302"/>
            </a:xfrm>
            <a:prstGeom prst="straightConnector1">
              <a:avLst/>
            </a:prstGeom>
            <a:noFill/>
            <a:ln w="9525" cap="flat" cmpd="sng">
              <a:solidFill>
                <a:schemeClr val="dk2"/>
              </a:solidFill>
              <a:prstDash val="solid"/>
              <a:round/>
              <a:headEnd type="none" w="med" len="med"/>
              <a:tailEnd type="none" w="med" len="med"/>
            </a:ln>
          </p:spPr>
        </p:cxnSp>
        <p:cxnSp>
          <p:nvCxnSpPr>
            <p:cNvPr id="11" name="Shape 95"/>
            <p:cNvCxnSpPr/>
            <p:nvPr/>
          </p:nvCxnSpPr>
          <p:spPr>
            <a:xfrm flipV="1">
              <a:off x="1200550" y="2350204"/>
              <a:ext cx="2102649" cy="498878"/>
            </a:xfrm>
            <a:prstGeom prst="straightConnector1">
              <a:avLst/>
            </a:prstGeom>
            <a:noFill/>
            <a:ln w="9525" cap="flat" cmpd="sng">
              <a:solidFill>
                <a:schemeClr val="dk2"/>
              </a:solidFill>
              <a:prstDash val="solid"/>
              <a:round/>
              <a:headEnd type="none" w="med" len="med"/>
              <a:tailEnd type="none" w="med" len="med"/>
            </a:ln>
          </p:spPr>
        </p:cxnSp>
        <p:cxnSp>
          <p:nvCxnSpPr>
            <p:cNvPr id="12" name="Shape 96"/>
            <p:cNvCxnSpPr/>
            <p:nvPr/>
          </p:nvCxnSpPr>
          <p:spPr>
            <a:xfrm flipH="1">
              <a:off x="2647451" y="2084275"/>
              <a:ext cx="477943" cy="2035948"/>
            </a:xfrm>
            <a:prstGeom prst="straightConnector1">
              <a:avLst/>
            </a:prstGeom>
            <a:noFill/>
            <a:ln w="9525" cap="flat" cmpd="sng">
              <a:solidFill>
                <a:schemeClr val="dk2"/>
              </a:solidFill>
              <a:prstDash val="solid"/>
              <a:round/>
              <a:headEnd type="none" w="med" len="med"/>
              <a:tailEnd type="none" w="med" len="med"/>
            </a:ln>
          </p:spPr>
        </p:cxnSp>
      </p:grpSp>
      <p:pic>
        <p:nvPicPr>
          <p:cNvPr id="13" name="Shape 97"/>
          <p:cNvPicPr preferRelativeResize="0"/>
          <p:nvPr/>
        </p:nvPicPr>
        <p:blipFill>
          <a:blip r:embed="rId2">
            <a:alphaModFix/>
          </a:blip>
          <a:stretch>
            <a:fillRect/>
          </a:stretch>
        </p:blipFill>
        <p:spPr>
          <a:xfrm>
            <a:off x="4015837" y="2174475"/>
            <a:ext cx="814388" cy="321469"/>
          </a:xfrm>
          <a:prstGeom prst="rect">
            <a:avLst/>
          </a:prstGeom>
          <a:noFill/>
          <a:ln>
            <a:noFill/>
          </a:ln>
        </p:spPr>
      </p:pic>
      <p:grpSp>
        <p:nvGrpSpPr>
          <p:cNvPr id="27" name="群組 26"/>
          <p:cNvGrpSpPr/>
          <p:nvPr/>
        </p:nvGrpSpPr>
        <p:grpSpPr>
          <a:xfrm>
            <a:off x="5490496" y="1601474"/>
            <a:ext cx="2336338" cy="2029656"/>
            <a:chOff x="5306988" y="2135300"/>
            <a:chExt cx="2551680" cy="2181900"/>
          </a:xfrm>
        </p:grpSpPr>
        <p:cxnSp>
          <p:nvCxnSpPr>
            <p:cNvPr id="9" name="Shape 93"/>
            <p:cNvCxnSpPr/>
            <p:nvPr/>
          </p:nvCxnSpPr>
          <p:spPr>
            <a:xfrm rot="10800000">
              <a:off x="5306988" y="2135300"/>
              <a:ext cx="0" cy="2181900"/>
            </a:xfrm>
            <a:prstGeom prst="straightConnector1">
              <a:avLst/>
            </a:prstGeom>
            <a:noFill/>
            <a:ln w="28575" cap="flat" cmpd="sng">
              <a:solidFill>
                <a:schemeClr val="dk2"/>
              </a:solidFill>
              <a:prstDash val="solid"/>
              <a:round/>
              <a:headEnd type="none" w="med" len="med"/>
              <a:tailEnd type="triangle" w="med" len="med"/>
            </a:ln>
          </p:spPr>
        </p:cxnSp>
        <p:cxnSp>
          <p:nvCxnSpPr>
            <p:cNvPr id="10" name="Shape 94"/>
            <p:cNvCxnSpPr/>
            <p:nvPr/>
          </p:nvCxnSpPr>
          <p:spPr>
            <a:xfrm flipV="1">
              <a:off x="5306988" y="4289000"/>
              <a:ext cx="2551680" cy="28200"/>
            </a:xfrm>
            <a:prstGeom prst="straightConnector1">
              <a:avLst/>
            </a:prstGeom>
            <a:noFill/>
            <a:ln w="28575" cap="flat" cmpd="sng">
              <a:solidFill>
                <a:schemeClr val="dk2"/>
              </a:solidFill>
              <a:prstDash val="solid"/>
              <a:round/>
              <a:headEnd type="none" w="med" len="med"/>
              <a:tailEnd type="triangle" w="med" len="med"/>
            </a:ln>
          </p:spPr>
        </p:cxnSp>
        <p:sp>
          <p:nvSpPr>
            <p:cNvPr id="14" name="Shape 98"/>
            <p:cNvSpPr/>
            <p:nvPr/>
          </p:nvSpPr>
          <p:spPr>
            <a:xfrm rot="21271559">
              <a:off x="5737506" y="2521304"/>
              <a:ext cx="1604887" cy="1560604"/>
            </a:xfrm>
            <a:custGeom>
              <a:avLst/>
              <a:gdLst/>
              <a:ahLst/>
              <a:cxnLst/>
              <a:rect l="0" t="0" r="0" b="0"/>
              <a:pathLst>
                <a:path w="39302" h="33009" extrusionOk="0">
                  <a:moveTo>
                    <a:pt x="415" y="0"/>
                  </a:moveTo>
                  <a:cubicBezTo>
                    <a:pt x="1018" y="4597"/>
                    <a:pt x="-2449" y="22082"/>
                    <a:pt x="4032" y="27583"/>
                  </a:cubicBezTo>
                  <a:cubicBezTo>
                    <a:pt x="10513" y="33085"/>
                    <a:pt x="33424" y="32105"/>
                    <a:pt x="39302" y="33009"/>
                  </a:cubicBezTo>
                </a:path>
              </a:pathLst>
            </a:custGeom>
            <a:noFill/>
            <a:ln w="9525" cap="flat" cmpd="sng">
              <a:solidFill>
                <a:schemeClr val="dk2"/>
              </a:solidFill>
              <a:prstDash val="solid"/>
              <a:round/>
              <a:headEnd type="none" w="med" len="med"/>
              <a:tailEnd type="none" w="med" len="med"/>
            </a:ln>
          </p:spPr>
        </p:sp>
        <p:sp>
          <p:nvSpPr>
            <p:cNvPr id="15" name="Shape 99"/>
            <p:cNvSpPr/>
            <p:nvPr/>
          </p:nvSpPr>
          <p:spPr>
            <a:xfrm rot="21271559">
              <a:off x="5452235" y="2576388"/>
              <a:ext cx="1880480" cy="686417"/>
            </a:xfrm>
            <a:custGeom>
              <a:avLst/>
              <a:gdLst/>
              <a:ahLst/>
              <a:cxnLst/>
              <a:rect l="0" t="0" r="0" b="0"/>
              <a:pathLst>
                <a:path w="50191" h="27455" extrusionOk="0">
                  <a:moveTo>
                    <a:pt x="0" y="27455"/>
                  </a:moveTo>
                  <a:cubicBezTo>
                    <a:pt x="3090" y="23009"/>
                    <a:pt x="10174" y="4093"/>
                    <a:pt x="18539" y="777"/>
                  </a:cubicBezTo>
                  <a:cubicBezTo>
                    <a:pt x="26904" y="-2539"/>
                    <a:pt x="44916" y="6430"/>
                    <a:pt x="50191" y="7560"/>
                  </a:cubicBezTo>
                </a:path>
              </a:pathLst>
            </a:custGeom>
            <a:noFill/>
            <a:ln w="9525" cap="flat" cmpd="sng">
              <a:solidFill>
                <a:schemeClr val="dk2"/>
              </a:solidFill>
              <a:prstDash val="solid"/>
              <a:round/>
              <a:headEnd type="none" w="med" len="med"/>
              <a:tailEnd type="none" w="med" len="med"/>
            </a:ln>
          </p:spPr>
        </p:sp>
        <p:sp>
          <p:nvSpPr>
            <p:cNvPr id="16" name="Shape 100"/>
            <p:cNvSpPr/>
            <p:nvPr/>
          </p:nvSpPr>
          <p:spPr>
            <a:xfrm rot="21271559">
              <a:off x="6551094" y="2364708"/>
              <a:ext cx="574685" cy="1785408"/>
            </a:xfrm>
            <a:custGeom>
              <a:avLst/>
              <a:gdLst/>
              <a:ahLst/>
              <a:cxnLst/>
              <a:rect l="0" t="0" r="0" b="0"/>
              <a:pathLst>
                <a:path w="22986" h="49287" extrusionOk="0">
                  <a:moveTo>
                    <a:pt x="13565" y="0"/>
                  </a:moveTo>
                  <a:cubicBezTo>
                    <a:pt x="15072" y="4597"/>
                    <a:pt x="24870" y="19368"/>
                    <a:pt x="22609" y="27582"/>
                  </a:cubicBezTo>
                  <a:cubicBezTo>
                    <a:pt x="20348" y="35797"/>
                    <a:pt x="3768" y="45670"/>
                    <a:pt x="0" y="49287"/>
                  </a:cubicBezTo>
                </a:path>
              </a:pathLst>
            </a:custGeom>
            <a:noFill/>
            <a:ln w="9525" cap="flat" cmpd="sng">
              <a:solidFill>
                <a:schemeClr val="dk2"/>
              </a:solidFill>
              <a:prstDash val="solid"/>
              <a:round/>
              <a:headEnd type="none" w="med" len="med"/>
              <a:tailEnd type="none" w="med" len="med"/>
            </a:ln>
          </p:spPr>
        </p:sp>
      </p:grpSp>
      <p:sp>
        <p:nvSpPr>
          <p:cNvPr id="17" name="Shape 101"/>
          <p:cNvSpPr txBox="1"/>
          <p:nvPr/>
        </p:nvSpPr>
        <p:spPr>
          <a:xfrm>
            <a:off x="1988078" y="1058587"/>
            <a:ext cx="635869" cy="407025"/>
          </a:xfrm>
          <a:prstGeom prst="rect">
            <a:avLst/>
          </a:prstGeom>
          <a:noFill/>
          <a:ln>
            <a:noFill/>
          </a:ln>
        </p:spPr>
        <p:txBody>
          <a:bodyPr spcFirstLastPara="1" wrap="square" lIns="68569" tIns="68569" rIns="68569" bIns="68569" anchor="t" anchorCtr="0">
            <a:noAutofit/>
          </a:bodyPr>
          <a:lstStyle/>
          <a:p>
            <a:r>
              <a:rPr lang="zh-TW" altLang="en-US" sz="1800" b="1" dirty="0">
                <a:latin typeface="微軟正黑體" panose="020B0604030504040204" pitchFamily="34" charset="-120"/>
                <a:ea typeface="微軟正黑體" panose="020B0604030504040204" pitchFamily="34" charset="-120"/>
              </a:rPr>
              <a:t>線性</a:t>
            </a:r>
            <a:endParaRPr sz="1800" b="1" dirty="0">
              <a:latin typeface="微軟正黑體" panose="020B0604030504040204" pitchFamily="34" charset="-120"/>
              <a:ea typeface="微軟正黑體" panose="020B0604030504040204" pitchFamily="34" charset="-120"/>
            </a:endParaRPr>
          </a:p>
        </p:txBody>
      </p:sp>
      <p:sp>
        <p:nvSpPr>
          <p:cNvPr id="18" name="Shape 102"/>
          <p:cNvSpPr txBox="1"/>
          <p:nvPr/>
        </p:nvSpPr>
        <p:spPr>
          <a:xfrm>
            <a:off x="6187102" y="1092553"/>
            <a:ext cx="1411200" cy="321525"/>
          </a:xfrm>
          <a:prstGeom prst="rect">
            <a:avLst/>
          </a:prstGeom>
          <a:noFill/>
          <a:ln>
            <a:noFill/>
          </a:ln>
        </p:spPr>
        <p:txBody>
          <a:bodyPr spcFirstLastPara="1" wrap="square" lIns="68569" tIns="68569" rIns="68569" bIns="68569" anchor="t" anchorCtr="0">
            <a:noAutofit/>
          </a:bodyPr>
          <a:lstStyle/>
          <a:p>
            <a:r>
              <a:rPr lang="zh-TW" altLang="en-US" sz="1800" b="1" dirty="0">
                <a:latin typeface="微軟正黑體" panose="020B0604030504040204" pitchFamily="34" charset="-120"/>
                <a:ea typeface="微軟正黑體" panose="020B0604030504040204" pitchFamily="34" charset="-120"/>
              </a:rPr>
              <a:t>非線性</a:t>
            </a:r>
            <a:endParaRPr sz="1800" b="1" dirty="0">
              <a:latin typeface="微軟正黑體" panose="020B0604030504040204" pitchFamily="34" charset="-120"/>
              <a:ea typeface="微軟正黑體" panose="020B0604030504040204" pitchFamily="34" charset="-120"/>
            </a:endParaRPr>
          </a:p>
        </p:txBody>
      </p:sp>
      <p:sp>
        <p:nvSpPr>
          <p:cNvPr id="19" name="Shape 103"/>
          <p:cNvSpPr txBox="1"/>
          <p:nvPr/>
        </p:nvSpPr>
        <p:spPr>
          <a:xfrm>
            <a:off x="974361" y="3869455"/>
            <a:ext cx="2810655" cy="559575"/>
          </a:xfrm>
          <a:prstGeom prst="rect">
            <a:avLst/>
          </a:prstGeom>
          <a:noFill/>
          <a:ln>
            <a:noFill/>
          </a:ln>
        </p:spPr>
        <p:txBody>
          <a:bodyPr spcFirstLastPara="1" wrap="square" lIns="68569" tIns="68569" rIns="68569" bIns="68569" anchor="t" anchorCtr="0">
            <a:noAutofit/>
          </a:bodyPr>
          <a:lstStyle/>
          <a:p>
            <a:pPr algn="ctr"/>
            <a:r>
              <a:rPr lang="en-US" altLang="zh-TW" sz="1600" b="1" dirty="0">
                <a:latin typeface="+mn-lt"/>
              </a:rPr>
              <a:t>three neurons</a:t>
            </a:r>
            <a:endParaRPr sz="1600" b="1" dirty="0">
              <a:latin typeface="+mn-lt"/>
            </a:endParaRPr>
          </a:p>
          <a:p>
            <a:pPr algn="ctr"/>
            <a:r>
              <a:rPr lang="en-US" altLang="zh-TW" sz="1600" b="1" dirty="0" smtClean="0">
                <a:latin typeface="+mn-lt"/>
              </a:rPr>
              <a:t>(linear </a:t>
            </a:r>
            <a:r>
              <a:rPr lang="en-US" altLang="zh-TW" sz="1600" b="1" dirty="0">
                <a:latin typeface="+mn-lt"/>
              </a:rPr>
              <a:t>activation function)</a:t>
            </a:r>
            <a:endParaRPr sz="1600" b="1" dirty="0">
              <a:latin typeface="+mn-lt"/>
            </a:endParaRPr>
          </a:p>
        </p:txBody>
      </p:sp>
      <p:sp>
        <p:nvSpPr>
          <p:cNvPr id="20" name="Shape 104"/>
          <p:cNvSpPr txBox="1"/>
          <p:nvPr/>
        </p:nvSpPr>
        <p:spPr>
          <a:xfrm>
            <a:off x="5108080" y="3839100"/>
            <a:ext cx="3248932" cy="559575"/>
          </a:xfrm>
          <a:prstGeom prst="rect">
            <a:avLst/>
          </a:prstGeom>
          <a:noFill/>
          <a:ln>
            <a:noFill/>
          </a:ln>
        </p:spPr>
        <p:txBody>
          <a:bodyPr spcFirstLastPara="1" wrap="square" lIns="68569" tIns="68569" rIns="68569" bIns="68569" anchor="t" anchorCtr="0">
            <a:noAutofit/>
          </a:bodyPr>
          <a:lstStyle/>
          <a:p>
            <a:pPr algn="ctr"/>
            <a:r>
              <a:rPr lang="en-US" altLang="zh-TW" sz="1600" b="1" dirty="0">
                <a:latin typeface="+mn-lt"/>
              </a:rPr>
              <a:t>three neurons</a:t>
            </a:r>
            <a:endParaRPr sz="1600" b="1" dirty="0">
              <a:latin typeface="+mn-lt"/>
            </a:endParaRPr>
          </a:p>
          <a:p>
            <a:pPr algn="ctr"/>
            <a:r>
              <a:rPr lang="en-US" altLang="zh-TW" sz="1600" b="1" dirty="0" smtClean="0">
                <a:latin typeface="+mn-lt"/>
              </a:rPr>
              <a:t>(non-linear activation </a:t>
            </a:r>
            <a:r>
              <a:rPr lang="en-US" altLang="zh-TW" sz="1600" b="1" dirty="0">
                <a:latin typeface="+mn-lt"/>
              </a:rPr>
              <a:t>function)</a:t>
            </a:r>
            <a:endParaRPr sz="1600" b="1" dirty="0">
              <a:latin typeface="+mn-lt"/>
            </a:endParaRPr>
          </a:p>
        </p:txBody>
      </p:sp>
      <p:sp>
        <p:nvSpPr>
          <p:cNvPr id="35" name="標題 34"/>
          <p:cNvSpPr>
            <a:spLocks noGrp="1"/>
          </p:cNvSpPr>
          <p:nvPr>
            <p:ph type="title"/>
          </p:nvPr>
        </p:nvSpPr>
        <p:spPr/>
        <p:txBody>
          <a:bodyPr/>
          <a:lstStyle/>
          <a:p>
            <a:r>
              <a:rPr lang="zh-TW" altLang="en-US" dirty="0" smtClean="0"/>
              <a:t>引入多重神經元 與 非線性的激發函數</a:t>
            </a:r>
            <a:endParaRPr lang="zh-TW" altLang="en-US" dirty="0"/>
          </a:p>
        </p:txBody>
      </p:sp>
    </p:spTree>
    <p:extLst>
      <p:ext uri="{BB962C8B-B14F-4D97-AF65-F5344CB8AC3E}">
        <p14:creationId xmlns:p14="http://schemas.microsoft.com/office/powerpoint/2010/main" val="418895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P spid="18" grpId="0"/>
      <p:bldP spid="19"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XOR</a:t>
            </a:r>
            <a:r>
              <a:rPr lang="zh-TW" altLang="en-US" dirty="0" smtClean="0"/>
              <a:t> 問</a:t>
            </a:r>
            <a:r>
              <a:rPr lang="zh-TW" altLang="en-US" dirty="0"/>
              <a:t>題</a:t>
            </a:r>
          </a:p>
        </p:txBody>
      </p:sp>
      <p:pic>
        <p:nvPicPr>
          <p:cNvPr id="8194" name="Picture 2" descr="https://i.imgur.com/cyMOb5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966" y="1079044"/>
            <a:ext cx="6412104" cy="360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1783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XOR</a:t>
            </a:r>
            <a:r>
              <a:rPr lang="zh-TW" altLang="en-US" dirty="0" smtClean="0"/>
              <a:t> 問題 </a:t>
            </a:r>
            <a:r>
              <a:rPr lang="en-US" altLang="zh-TW" dirty="0" smtClean="0"/>
              <a:t>(cont.)</a:t>
            </a:r>
            <a:endParaRPr lang="zh-TW" altLang="en-US" dirty="0"/>
          </a:p>
        </p:txBody>
      </p:sp>
      <p:pic>
        <p:nvPicPr>
          <p:cNvPr id="2050" name="Picture 2" descr="https://cdn-images-1.medium.com/max/1000/1*BWbXIcSVepAWQ4WbrC5K6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31" y="1006840"/>
            <a:ext cx="7481913" cy="317440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75548" y="4322323"/>
            <a:ext cx="6086006" cy="430887"/>
          </a:xfrm>
          <a:prstGeom prst="rect">
            <a:avLst/>
          </a:prstGeom>
        </p:spPr>
        <p:txBody>
          <a:bodyPr wrap="square">
            <a:spAutoFit/>
          </a:bodyPr>
          <a:lstStyle/>
          <a:p>
            <a:r>
              <a:rPr lang="zh-TW" altLang="en-US" sz="1100" dirty="0">
                <a:latin typeface="+mn-lt"/>
              </a:rPr>
              <a:t>https://medium.com/@chih.sheng.huang821</a:t>
            </a:r>
            <a:r>
              <a:rPr lang="zh-TW" altLang="en-US" sz="1100" dirty="0" smtClean="0">
                <a:latin typeface="+mn-lt"/>
              </a:rPr>
              <a:t>/機器學習</a:t>
            </a:r>
            <a:r>
              <a:rPr lang="en-US" altLang="zh-TW" sz="1100" dirty="0" smtClean="0">
                <a:latin typeface="+mn-lt"/>
              </a:rPr>
              <a:t>-</a:t>
            </a:r>
            <a:r>
              <a:rPr lang="zh-TW" altLang="en-US" sz="1100" dirty="0" smtClean="0">
                <a:latin typeface="+mn-lt"/>
              </a:rPr>
              <a:t>神經網路</a:t>
            </a:r>
            <a:r>
              <a:rPr lang="en-US" altLang="zh-TW" sz="1100" dirty="0" smtClean="0">
                <a:latin typeface="+mn-lt"/>
              </a:rPr>
              <a:t>-</a:t>
            </a:r>
            <a:r>
              <a:rPr lang="zh-TW" altLang="en-US" sz="1100" dirty="0" smtClean="0">
                <a:latin typeface="+mn-lt"/>
              </a:rPr>
              <a:t>多層感知機</a:t>
            </a:r>
            <a:r>
              <a:rPr lang="en-US" altLang="zh-TW" sz="1100" dirty="0">
                <a:latin typeface="+mn-lt"/>
              </a:rPr>
              <a:t>--</a:t>
            </a:r>
            <a:r>
              <a:rPr lang="en-US" altLang="zh-TW" sz="1100" dirty="0" smtClean="0">
                <a:latin typeface="+mn-lt"/>
              </a:rPr>
              <a:t>multilayer-perceptron-</a:t>
            </a:r>
            <a:r>
              <a:rPr lang="en-US" altLang="zh-TW" sz="1100" dirty="0" err="1" smtClean="0">
                <a:latin typeface="+mn-lt"/>
              </a:rPr>
              <a:t>mlp</a:t>
            </a:r>
            <a:r>
              <a:rPr lang="en-US" altLang="zh-TW" sz="1100" dirty="0" smtClean="0">
                <a:latin typeface="+mn-lt"/>
              </a:rPr>
              <a:t>-</a:t>
            </a:r>
            <a:r>
              <a:rPr lang="zh-TW" altLang="en-US" sz="1100" dirty="0" smtClean="0">
                <a:latin typeface="+mn-lt"/>
              </a:rPr>
              <a:t>運作方式</a:t>
            </a:r>
            <a:r>
              <a:rPr lang="en-US" altLang="zh-TW" sz="1100" dirty="0">
                <a:latin typeface="+mn-lt"/>
              </a:rPr>
              <a:t>-f0e108e8b9af</a:t>
            </a:r>
            <a:endParaRPr lang="zh-TW" altLang="en-US" sz="1100" dirty="0">
              <a:latin typeface="+mn-lt"/>
            </a:endParaRPr>
          </a:p>
        </p:txBody>
      </p:sp>
    </p:spTree>
    <p:extLst>
      <p:ext uri="{BB962C8B-B14F-4D97-AF65-F5344CB8AC3E}">
        <p14:creationId xmlns:p14="http://schemas.microsoft.com/office/powerpoint/2010/main" val="3464880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AI</a:t>
            </a:r>
            <a:r>
              <a:rPr lang="zh-TW" altLang="en-US" dirty="0" smtClean="0"/>
              <a:t> </a:t>
            </a:r>
            <a:r>
              <a:rPr lang="zh-TW" altLang="en-US" dirty="0"/>
              <a:t>的定義</a:t>
            </a:r>
          </a:p>
        </p:txBody>
      </p:sp>
      <p:sp>
        <p:nvSpPr>
          <p:cNvPr id="4" name="文字方塊 3"/>
          <p:cNvSpPr txBox="1"/>
          <p:nvPr/>
        </p:nvSpPr>
        <p:spPr>
          <a:xfrm>
            <a:off x="1475656" y="4444282"/>
            <a:ext cx="7600667" cy="461665"/>
          </a:xfrm>
          <a:prstGeom prst="rect">
            <a:avLst/>
          </a:prstGeom>
          <a:noFill/>
        </p:spPr>
        <p:txBody>
          <a:bodyPr wrap="square" rtlCol="0">
            <a:spAutoFit/>
          </a:bodyPr>
          <a:lstStyle/>
          <a:p>
            <a:r>
              <a:rPr lang="en-US" altLang="zh-TW" sz="1200" dirty="0"/>
              <a:t>Russell, Stuart J., and Peter </a:t>
            </a:r>
            <a:r>
              <a:rPr lang="en-US" altLang="zh-TW" sz="1200" dirty="0" err="1"/>
              <a:t>Norvig</a:t>
            </a:r>
            <a:r>
              <a:rPr lang="en-US" altLang="zh-TW" sz="1200" dirty="0"/>
              <a:t>. </a:t>
            </a:r>
            <a:r>
              <a:rPr lang="en-US" altLang="zh-TW" sz="1200" i="1" dirty="0"/>
              <a:t>Artificial intelligence: a modern approach</a:t>
            </a:r>
            <a:r>
              <a:rPr lang="en-US" altLang="zh-TW" sz="1200" dirty="0"/>
              <a:t>. Malaysia; Pearson Education Limited,, 2016.</a:t>
            </a:r>
            <a:endParaRPr lang="zh-TW" altLang="en-US" sz="1200" dirty="0"/>
          </a:p>
        </p:txBody>
      </p:sp>
      <p:sp>
        <p:nvSpPr>
          <p:cNvPr id="5" name="文字方塊 4"/>
          <p:cNvSpPr txBox="1"/>
          <p:nvPr/>
        </p:nvSpPr>
        <p:spPr>
          <a:xfrm>
            <a:off x="1423032" y="938803"/>
            <a:ext cx="7056784" cy="3046988"/>
          </a:xfrm>
          <a:prstGeom prst="rect">
            <a:avLst/>
          </a:prstGeom>
          <a:noFill/>
        </p:spPr>
        <p:txBody>
          <a:bodyPr wrap="square" rtlCol="0">
            <a:spAutoFit/>
          </a:bodyPr>
          <a:lstStyle/>
          <a:p>
            <a:r>
              <a:rPr lang="en-US" altLang="zh-TW" sz="3200" b="1" dirty="0">
                <a:latin typeface="+mn-lt"/>
              </a:rPr>
              <a:t>Colloquially, the term "artificial intelligence" is applied when a machine </a:t>
            </a:r>
            <a:r>
              <a:rPr lang="en-US" altLang="zh-TW" sz="3200" b="1" dirty="0">
                <a:solidFill>
                  <a:srgbClr val="FF0000"/>
                </a:solidFill>
                <a:latin typeface="+mn-lt"/>
              </a:rPr>
              <a:t>mimics</a:t>
            </a:r>
            <a:r>
              <a:rPr lang="en-US" altLang="zh-TW" sz="3200" b="1" dirty="0">
                <a:latin typeface="+mn-lt"/>
              </a:rPr>
              <a:t> "</a:t>
            </a:r>
            <a:r>
              <a:rPr lang="en-US" altLang="zh-TW" sz="3200" b="1" dirty="0">
                <a:solidFill>
                  <a:srgbClr val="FF0000"/>
                </a:solidFill>
                <a:latin typeface="+mn-lt"/>
              </a:rPr>
              <a:t>cognitive</a:t>
            </a:r>
            <a:r>
              <a:rPr lang="en-US" altLang="zh-TW" sz="3200" b="1" dirty="0">
                <a:latin typeface="+mn-lt"/>
              </a:rPr>
              <a:t>" functions that humans associate with other human minds, </a:t>
            </a:r>
            <a:r>
              <a:rPr lang="en-US" altLang="zh-TW" sz="3200" b="1" dirty="0">
                <a:solidFill>
                  <a:srgbClr val="FF0000"/>
                </a:solidFill>
                <a:latin typeface="+mn-lt"/>
              </a:rPr>
              <a:t>such as</a:t>
            </a:r>
            <a:r>
              <a:rPr lang="en-US" altLang="zh-TW" sz="3200" b="1" dirty="0">
                <a:latin typeface="+mn-lt"/>
              </a:rPr>
              <a:t> "</a:t>
            </a:r>
            <a:r>
              <a:rPr lang="en-US" altLang="zh-TW" sz="3200" b="1" dirty="0">
                <a:solidFill>
                  <a:srgbClr val="FF0000"/>
                </a:solidFill>
                <a:latin typeface="+mn-lt"/>
              </a:rPr>
              <a:t>learning</a:t>
            </a:r>
            <a:r>
              <a:rPr lang="en-US" altLang="zh-TW" sz="3200" b="1" dirty="0">
                <a:latin typeface="+mn-lt"/>
              </a:rPr>
              <a:t>" and "</a:t>
            </a:r>
            <a:r>
              <a:rPr lang="en-US" altLang="zh-TW" sz="3200" b="1" dirty="0">
                <a:solidFill>
                  <a:srgbClr val="FF0000"/>
                </a:solidFill>
                <a:latin typeface="+mn-lt"/>
              </a:rPr>
              <a:t>problem solving</a:t>
            </a:r>
            <a:r>
              <a:rPr lang="en-US" altLang="zh-TW" sz="3200" b="1" dirty="0">
                <a:latin typeface="+mn-lt"/>
              </a:rPr>
              <a:t>"</a:t>
            </a:r>
            <a:endParaRPr lang="zh-TW" altLang="en-US" sz="3200" b="1" dirty="0">
              <a:latin typeface="+mn-lt"/>
            </a:endParaRPr>
          </a:p>
        </p:txBody>
      </p:sp>
      <p:pic>
        <p:nvPicPr>
          <p:cNvPr id="6" name="Picture 7" descr="ãquote symbol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968" y="1015996"/>
            <a:ext cx="432048" cy="43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02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XOR </a:t>
            </a:r>
            <a:r>
              <a:rPr lang="zh-TW" altLang="en-US" dirty="0" smtClean="0"/>
              <a:t>問題 </a:t>
            </a:r>
            <a:r>
              <a:rPr lang="en-US" altLang="zh-TW" dirty="0" smtClean="0"/>
              <a:t>(cont.)</a:t>
            </a:r>
            <a:endParaRPr lang="zh-TW" altLang="en-US" dirty="0"/>
          </a:p>
        </p:txBody>
      </p:sp>
      <p:pic>
        <p:nvPicPr>
          <p:cNvPr id="3074" name="Picture 2" descr="https://cdn-images-1.medium.com/max/800/1*DwRoCQmO-fISwBnyQK3x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835" y="1354997"/>
            <a:ext cx="3565465" cy="29171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800/1*l-ezrPxUTThFbeZMxUwrA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581" y="1400331"/>
            <a:ext cx="4953000" cy="30289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975548" y="4412263"/>
            <a:ext cx="6086006" cy="430887"/>
          </a:xfrm>
          <a:prstGeom prst="rect">
            <a:avLst/>
          </a:prstGeom>
        </p:spPr>
        <p:txBody>
          <a:bodyPr wrap="square">
            <a:spAutoFit/>
          </a:bodyPr>
          <a:lstStyle/>
          <a:p>
            <a:r>
              <a:rPr lang="zh-TW" altLang="en-US" sz="1100" dirty="0">
                <a:latin typeface="+mn-lt"/>
              </a:rPr>
              <a:t>https://medium.com/@chih.sheng.huang821</a:t>
            </a:r>
            <a:r>
              <a:rPr lang="zh-TW" altLang="en-US" sz="1100" dirty="0" smtClean="0">
                <a:latin typeface="+mn-lt"/>
              </a:rPr>
              <a:t>/機器學習</a:t>
            </a:r>
            <a:r>
              <a:rPr lang="en-US" altLang="zh-TW" sz="1100" dirty="0" smtClean="0">
                <a:latin typeface="+mn-lt"/>
              </a:rPr>
              <a:t>-</a:t>
            </a:r>
            <a:r>
              <a:rPr lang="zh-TW" altLang="en-US" sz="1100" dirty="0" smtClean="0">
                <a:latin typeface="+mn-lt"/>
              </a:rPr>
              <a:t>神經網路</a:t>
            </a:r>
            <a:r>
              <a:rPr lang="en-US" altLang="zh-TW" sz="1100" dirty="0" smtClean="0">
                <a:latin typeface="+mn-lt"/>
              </a:rPr>
              <a:t>-</a:t>
            </a:r>
            <a:r>
              <a:rPr lang="zh-TW" altLang="en-US" sz="1100" dirty="0" smtClean="0">
                <a:latin typeface="+mn-lt"/>
              </a:rPr>
              <a:t>多層感知機</a:t>
            </a:r>
            <a:r>
              <a:rPr lang="en-US" altLang="zh-TW" sz="1100" dirty="0">
                <a:latin typeface="+mn-lt"/>
              </a:rPr>
              <a:t>--</a:t>
            </a:r>
            <a:r>
              <a:rPr lang="en-US" altLang="zh-TW" sz="1100" dirty="0" smtClean="0">
                <a:latin typeface="+mn-lt"/>
              </a:rPr>
              <a:t>multilayer-perceptron-</a:t>
            </a:r>
            <a:r>
              <a:rPr lang="en-US" altLang="zh-TW" sz="1100" dirty="0" err="1" smtClean="0">
                <a:latin typeface="+mn-lt"/>
              </a:rPr>
              <a:t>mlp</a:t>
            </a:r>
            <a:r>
              <a:rPr lang="en-US" altLang="zh-TW" sz="1100" dirty="0" smtClean="0">
                <a:latin typeface="+mn-lt"/>
              </a:rPr>
              <a:t>-</a:t>
            </a:r>
            <a:r>
              <a:rPr lang="zh-TW" altLang="en-US" sz="1100" dirty="0" smtClean="0">
                <a:latin typeface="+mn-lt"/>
              </a:rPr>
              <a:t>運作方式</a:t>
            </a:r>
            <a:r>
              <a:rPr lang="en-US" altLang="zh-TW" sz="1100" dirty="0">
                <a:latin typeface="+mn-lt"/>
              </a:rPr>
              <a:t>-f0e108e8b9af</a:t>
            </a:r>
            <a:endParaRPr lang="zh-TW" altLang="en-US" sz="1100" dirty="0">
              <a:latin typeface="+mn-lt"/>
            </a:endParaRPr>
          </a:p>
        </p:txBody>
      </p:sp>
    </p:spTree>
    <p:extLst>
      <p:ext uri="{BB962C8B-B14F-4D97-AF65-F5344CB8AC3E}">
        <p14:creationId xmlns:p14="http://schemas.microsoft.com/office/powerpoint/2010/main" val="131986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XOR </a:t>
            </a:r>
            <a:r>
              <a:rPr lang="zh-TW" altLang="en-US" dirty="0" smtClean="0"/>
              <a:t>問題 </a:t>
            </a:r>
            <a:r>
              <a:rPr lang="en-US" altLang="zh-TW" dirty="0" smtClean="0"/>
              <a:t>(cont.)</a:t>
            </a:r>
            <a:endParaRPr lang="zh-TW" altLang="en-US" dirty="0"/>
          </a:p>
        </p:txBody>
      </p:sp>
      <p:sp>
        <p:nvSpPr>
          <p:cNvPr id="5" name="矩形 4"/>
          <p:cNvSpPr/>
          <p:nvPr/>
        </p:nvSpPr>
        <p:spPr>
          <a:xfrm>
            <a:off x="1519681" y="4449747"/>
            <a:ext cx="2299168" cy="461665"/>
          </a:xfrm>
          <a:prstGeom prst="rect">
            <a:avLst/>
          </a:prstGeom>
        </p:spPr>
        <p:txBody>
          <a:bodyPr wrap="square">
            <a:spAutoFit/>
          </a:bodyPr>
          <a:lstStyle/>
          <a:p>
            <a:r>
              <a:rPr lang="zh-TW" altLang="en-US" sz="800" dirty="0">
                <a:latin typeface="+mn-lt"/>
              </a:rPr>
              <a:t>https://medium.com/@chih.sheng.huang821</a:t>
            </a:r>
            <a:r>
              <a:rPr lang="zh-TW" altLang="en-US" sz="800" dirty="0" smtClean="0">
                <a:latin typeface="+mn-lt"/>
              </a:rPr>
              <a:t>/機器學習</a:t>
            </a:r>
            <a:r>
              <a:rPr lang="en-US" altLang="zh-TW" sz="800" dirty="0" smtClean="0">
                <a:latin typeface="+mn-lt"/>
              </a:rPr>
              <a:t>-</a:t>
            </a:r>
            <a:r>
              <a:rPr lang="zh-TW" altLang="en-US" sz="800" dirty="0" smtClean="0">
                <a:latin typeface="+mn-lt"/>
              </a:rPr>
              <a:t>神經網路</a:t>
            </a:r>
            <a:r>
              <a:rPr lang="en-US" altLang="zh-TW" sz="800" dirty="0" smtClean="0">
                <a:latin typeface="+mn-lt"/>
              </a:rPr>
              <a:t>-</a:t>
            </a:r>
            <a:r>
              <a:rPr lang="zh-TW" altLang="en-US" sz="800" dirty="0" smtClean="0">
                <a:latin typeface="+mn-lt"/>
              </a:rPr>
              <a:t>多層感知機</a:t>
            </a:r>
            <a:r>
              <a:rPr lang="en-US" altLang="zh-TW" sz="800" dirty="0">
                <a:latin typeface="+mn-lt"/>
              </a:rPr>
              <a:t>--</a:t>
            </a:r>
            <a:r>
              <a:rPr lang="en-US" altLang="zh-TW" sz="800" dirty="0" smtClean="0">
                <a:latin typeface="+mn-lt"/>
              </a:rPr>
              <a:t>multilayer-perceptron-</a:t>
            </a:r>
            <a:r>
              <a:rPr lang="en-US" altLang="zh-TW" sz="800" dirty="0" err="1" smtClean="0">
                <a:latin typeface="+mn-lt"/>
              </a:rPr>
              <a:t>mlp</a:t>
            </a:r>
            <a:r>
              <a:rPr lang="en-US" altLang="zh-TW" sz="800" dirty="0" smtClean="0">
                <a:latin typeface="+mn-lt"/>
              </a:rPr>
              <a:t>-</a:t>
            </a:r>
            <a:r>
              <a:rPr lang="zh-TW" altLang="en-US" sz="800" dirty="0" smtClean="0">
                <a:latin typeface="+mn-lt"/>
              </a:rPr>
              <a:t>運作方式</a:t>
            </a:r>
            <a:r>
              <a:rPr lang="en-US" altLang="zh-TW" sz="800" dirty="0">
                <a:latin typeface="+mn-lt"/>
              </a:rPr>
              <a:t>-f0e108e8b9af</a:t>
            </a:r>
            <a:endParaRPr lang="zh-TW" altLang="en-US" sz="800" dirty="0">
              <a:latin typeface="+mn-lt"/>
            </a:endParaRPr>
          </a:p>
        </p:txBody>
      </p:sp>
      <p:pic>
        <p:nvPicPr>
          <p:cNvPr id="4098" name="Picture 2" descr="https://cdn-images-1.medium.com/max/1200/1*GMkCB795d_TTbv6i5clPg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285" y="711875"/>
            <a:ext cx="5806867" cy="414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958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XOR </a:t>
            </a:r>
            <a:r>
              <a:rPr lang="zh-TW" altLang="en-US" dirty="0" smtClean="0"/>
              <a:t>問題 </a:t>
            </a:r>
            <a:r>
              <a:rPr lang="en-US" altLang="zh-TW" dirty="0" smtClean="0"/>
              <a:t>(cont.)</a:t>
            </a:r>
            <a:endParaRPr lang="zh-TW" altLang="en-US" dirty="0"/>
          </a:p>
        </p:txBody>
      </p:sp>
      <p:sp>
        <p:nvSpPr>
          <p:cNvPr id="5" name="矩形 4"/>
          <p:cNvSpPr/>
          <p:nvPr/>
        </p:nvSpPr>
        <p:spPr>
          <a:xfrm>
            <a:off x="2975548" y="4412263"/>
            <a:ext cx="6086006" cy="430887"/>
          </a:xfrm>
          <a:prstGeom prst="rect">
            <a:avLst/>
          </a:prstGeom>
        </p:spPr>
        <p:txBody>
          <a:bodyPr wrap="square">
            <a:spAutoFit/>
          </a:bodyPr>
          <a:lstStyle/>
          <a:p>
            <a:r>
              <a:rPr lang="zh-TW" altLang="en-US" sz="1100" dirty="0">
                <a:latin typeface="+mn-lt"/>
              </a:rPr>
              <a:t>https://medium.com/@chih.sheng.huang821</a:t>
            </a:r>
            <a:r>
              <a:rPr lang="zh-TW" altLang="en-US" sz="1100" dirty="0" smtClean="0">
                <a:latin typeface="+mn-lt"/>
              </a:rPr>
              <a:t>/機器學習</a:t>
            </a:r>
            <a:r>
              <a:rPr lang="en-US" altLang="zh-TW" sz="1100" dirty="0" smtClean="0">
                <a:latin typeface="+mn-lt"/>
              </a:rPr>
              <a:t>-</a:t>
            </a:r>
            <a:r>
              <a:rPr lang="zh-TW" altLang="en-US" sz="1100" dirty="0" smtClean="0">
                <a:latin typeface="+mn-lt"/>
              </a:rPr>
              <a:t>神經網路</a:t>
            </a:r>
            <a:r>
              <a:rPr lang="en-US" altLang="zh-TW" sz="1100" dirty="0" smtClean="0">
                <a:latin typeface="+mn-lt"/>
              </a:rPr>
              <a:t>-</a:t>
            </a:r>
            <a:r>
              <a:rPr lang="zh-TW" altLang="en-US" sz="1100" dirty="0" smtClean="0">
                <a:latin typeface="+mn-lt"/>
              </a:rPr>
              <a:t>多層感知機</a:t>
            </a:r>
            <a:r>
              <a:rPr lang="en-US" altLang="zh-TW" sz="1100" dirty="0">
                <a:latin typeface="+mn-lt"/>
              </a:rPr>
              <a:t>--</a:t>
            </a:r>
            <a:r>
              <a:rPr lang="en-US" altLang="zh-TW" sz="1100" dirty="0" smtClean="0">
                <a:latin typeface="+mn-lt"/>
              </a:rPr>
              <a:t>multilayer-perceptron-</a:t>
            </a:r>
            <a:r>
              <a:rPr lang="en-US" altLang="zh-TW" sz="1100" dirty="0" err="1" smtClean="0">
                <a:latin typeface="+mn-lt"/>
              </a:rPr>
              <a:t>mlp</a:t>
            </a:r>
            <a:r>
              <a:rPr lang="en-US" altLang="zh-TW" sz="1100" dirty="0" smtClean="0">
                <a:latin typeface="+mn-lt"/>
              </a:rPr>
              <a:t>-</a:t>
            </a:r>
            <a:r>
              <a:rPr lang="zh-TW" altLang="en-US" sz="1100" dirty="0" smtClean="0">
                <a:latin typeface="+mn-lt"/>
              </a:rPr>
              <a:t>運作方式</a:t>
            </a:r>
            <a:r>
              <a:rPr lang="en-US" altLang="zh-TW" sz="1100" dirty="0">
                <a:latin typeface="+mn-lt"/>
              </a:rPr>
              <a:t>-f0e108e8b9af</a:t>
            </a:r>
            <a:endParaRPr lang="zh-TW" altLang="en-US" sz="1100" dirty="0">
              <a:latin typeface="+mn-lt"/>
            </a:endParaRPr>
          </a:p>
        </p:txBody>
      </p:sp>
      <p:pic>
        <p:nvPicPr>
          <p:cNvPr id="5122" name="Picture 2" descr="https://cdn-images-1.medium.com/max/1200/1*j-JeBMgyBA02TFMXkg_rj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51" y="1533394"/>
            <a:ext cx="4006717" cy="20313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dn-images-1.medium.com/max/800/1*FPB9N-GLCg3MxLvrMvpih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406" y="1695743"/>
            <a:ext cx="3642609" cy="196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6624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多</a:t>
            </a:r>
            <a:r>
              <a:rPr lang="zh-TW" altLang="en-US" dirty="0"/>
              <a:t>重</a:t>
            </a:r>
            <a:r>
              <a:rPr lang="zh-TW" altLang="en-US" dirty="0" smtClean="0"/>
              <a:t>感知機 </a:t>
            </a:r>
            <a:r>
              <a:rPr lang="en-US" altLang="zh-TW" dirty="0" smtClean="0"/>
              <a:t>(Multilayer Perceptron, MLP)</a:t>
            </a:r>
            <a:endParaRPr lang="zh-TW" altLang="en-US" dirty="0"/>
          </a:p>
        </p:txBody>
      </p:sp>
      <p:pic>
        <p:nvPicPr>
          <p:cNvPr id="4" name="Picture 2" descr="C:\Users\Administrator\Desktop\aaaaaaaaaaaaaaaaaaaaaaaaaaaaaaa.png"/>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1255059" y="1020856"/>
            <a:ext cx="2901950" cy="3394075"/>
          </a:xfrm>
          <a:prstGeom prst="rect">
            <a:avLst/>
          </a:prstGeom>
          <a:noFill/>
          <a:extLst>
            <a:ext uri="{909E8E84-426E-40DD-AFC4-6F175D3DCCD1}">
              <a14:hiddenFill xmlns:a14="http://schemas.microsoft.com/office/drawing/2010/main">
                <a:solidFill>
                  <a:srgbClr val="FFFFFF"/>
                </a:solidFill>
              </a14:hiddenFill>
            </a:ext>
          </a:extLst>
        </p:spPr>
      </p:pic>
      <p:sp>
        <p:nvSpPr>
          <p:cNvPr id="3" name="內容版面配置區 2"/>
          <p:cNvSpPr>
            <a:spLocks noGrp="1"/>
          </p:cNvSpPr>
          <p:nvPr>
            <p:ph sz="half" idx="4294967295"/>
          </p:nvPr>
        </p:nvSpPr>
        <p:spPr>
          <a:xfrm>
            <a:off x="4515400" y="1164291"/>
            <a:ext cx="4406900" cy="3394075"/>
          </a:xfrm>
        </p:spPr>
        <p:txBody>
          <a:bodyPr/>
          <a:lstStyle/>
          <a:p>
            <a:pPr>
              <a:buClr>
                <a:schemeClr val="accent6">
                  <a:lumMod val="50000"/>
                </a:schemeClr>
              </a:buClr>
              <a:buFont typeface="Microsoft JhengHei" panose="020B0604030504040204" pitchFamily="34" charset="-120"/>
              <a:buChar char="■"/>
            </a:pPr>
            <a:r>
              <a:rPr lang="en-US" altLang="zh-TW" sz="2400" dirty="0" smtClean="0"/>
              <a:t>Multiple line or polyline</a:t>
            </a:r>
          </a:p>
          <a:p>
            <a:pPr>
              <a:buClr>
                <a:schemeClr val="accent6">
                  <a:lumMod val="50000"/>
                </a:schemeClr>
              </a:buClr>
              <a:buFont typeface="Microsoft JhengHei" panose="020B0604030504040204" pitchFamily="34" charset="-120"/>
              <a:buChar char="■"/>
            </a:pPr>
            <a:r>
              <a:rPr lang="en-US" altLang="zh-TW" sz="2400" dirty="0" smtClean="0"/>
              <a:t>Introducing non-linear</a:t>
            </a:r>
            <a:endParaRPr lang="zh-TW" altLang="en-US" sz="2400" dirty="0"/>
          </a:p>
        </p:txBody>
      </p:sp>
    </p:spTree>
    <p:extLst>
      <p:ext uri="{BB962C8B-B14F-4D97-AF65-F5344CB8AC3E}">
        <p14:creationId xmlns:p14="http://schemas.microsoft.com/office/powerpoint/2010/main" val="21167381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圖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132" y="-72"/>
            <a:ext cx="5846169" cy="480165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228717" y="4787290"/>
            <a:ext cx="4709944" cy="253916"/>
          </a:xfrm>
          <a:prstGeom prst="rect">
            <a:avLst/>
          </a:prstGeom>
          <a:noFill/>
        </p:spPr>
        <p:txBody>
          <a:bodyPr wrap="none" rtlCol="0">
            <a:spAutoFit/>
          </a:bodyPr>
          <a:lstStyle/>
          <a:p>
            <a:r>
              <a:rPr lang="en-US" altLang="zh-TW" sz="1050" dirty="0"/>
              <a:t>http://www.stockfeel.com.tw/</a:t>
            </a:r>
            <a:r>
              <a:rPr lang="zh-TW" altLang="en-US" sz="1050" dirty="0"/>
              <a:t>機器學習的衰頹興盛：從類神經網路到淺層學習</a:t>
            </a:r>
          </a:p>
        </p:txBody>
      </p:sp>
      <p:sp>
        <p:nvSpPr>
          <p:cNvPr id="4" name="矩形 3"/>
          <p:cNvSpPr/>
          <p:nvPr/>
        </p:nvSpPr>
        <p:spPr>
          <a:xfrm>
            <a:off x="1492210" y="0"/>
            <a:ext cx="6090091" cy="667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標題 2"/>
          <p:cNvSpPr>
            <a:spLocks noGrp="1"/>
          </p:cNvSpPr>
          <p:nvPr>
            <p:ph type="title"/>
          </p:nvPr>
        </p:nvSpPr>
        <p:spPr/>
        <p:txBody>
          <a:bodyPr/>
          <a:lstStyle/>
          <a:p>
            <a:r>
              <a:rPr lang="en-US" altLang="zh-TW" dirty="0" smtClean="0"/>
              <a:t>MLP </a:t>
            </a:r>
            <a:r>
              <a:rPr lang="zh-TW" altLang="en-US" dirty="0" smtClean="0"/>
              <a:t>運作原理</a:t>
            </a:r>
            <a:endParaRPr lang="zh-TW" altLang="en-US" dirty="0"/>
          </a:p>
        </p:txBody>
      </p:sp>
    </p:spTree>
    <p:extLst>
      <p:ext uri="{BB962C8B-B14F-4D97-AF65-F5344CB8AC3E}">
        <p14:creationId xmlns:p14="http://schemas.microsoft.com/office/powerpoint/2010/main" val="25945156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MLP</a:t>
            </a:r>
            <a:r>
              <a:rPr lang="zh-TW" altLang="en-US" dirty="0" smtClean="0"/>
              <a:t> 運作</a:t>
            </a:r>
            <a:r>
              <a:rPr lang="zh-TW" altLang="en-US" dirty="0"/>
              <a:t>範例</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353" y="1221600"/>
            <a:ext cx="5779294" cy="3693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24141915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454" y="1167594"/>
            <a:ext cx="6465094"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標題 3"/>
          <p:cNvSpPr>
            <a:spLocks noGrp="1"/>
          </p:cNvSpPr>
          <p:nvPr>
            <p:ph type="title"/>
          </p:nvPr>
        </p:nvSpPr>
        <p:spPr/>
        <p:txBody>
          <a:bodyPr/>
          <a:lstStyle/>
          <a:p>
            <a:r>
              <a:rPr lang="zh-TW" altLang="en-US" dirty="0" smtClean="0"/>
              <a:t>逐層傳遞輸出，最終形成解答</a:t>
            </a:r>
            <a:endParaRPr lang="zh-TW" altLang="en-US" dirty="0"/>
          </a:p>
        </p:txBody>
      </p:sp>
      <p:sp>
        <p:nvSpPr>
          <p:cNvPr id="6" name="文字方塊 5"/>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10960676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整體作為一個解決問題的函數</a:t>
            </a:r>
            <a:endParaRPr lang="zh-TW"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101" y="911223"/>
            <a:ext cx="6207919" cy="372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6101875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778" y="220170"/>
            <a:ext cx="6785509" cy="460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25052909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評估與尋找最佳函數</a:t>
            </a:r>
            <a:endParaRPr lang="zh-TW"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261" y="1276114"/>
            <a:ext cx="7943943" cy="2044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6265427" y="1076857"/>
            <a:ext cx="1585690" cy="338554"/>
          </a:xfrm>
          <a:prstGeom prst="rect">
            <a:avLst/>
          </a:prstGeom>
          <a:noFill/>
        </p:spPr>
        <p:txBody>
          <a:bodyPr wrap="none" rtlCol="0">
            <a:spAutoFit/>
          </a:bodyPr>
          <a:lstStyle/>
          <a:p>
            <a:r>
              <a:rPr lang="en-US" altLang="zh-TW" sz="1600" b="1" dirty="0">
                <a:solidFill>
                  <a:srgbClr val="FF0000"/>
                </a:solidFill>
              </a:rPr>
              <a:t>Loss Function</a:t>
            </a:r>
            <a:endParaRPr lang="zh-TW" altLang="en-US" sz="1600" b="1" dirty="0">
              <a:solidFill>
                <a:srgbClr val="FF0000"/>
              </a:solidFill>
            </a:endParaRP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317" y="3489597"/>
            <a:ext cx="3546142" cy="1059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6265427" y="1076856"/>
            <a:ext cx="2441137" cy="2056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222286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810" y="869545"/>
            <a:ext cx="5970013" cy="3893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標題 3"/>
          <p:cNvSpPr>
            <a:spLocks noGrp="1"/>
          </p:cNvSpPr>
          <p:nvPr>
            <p:ph type="title"/>
          </p:nvPr>
        </p:nvSpPr>
        <p:spPr/>
        <p:txBody>
          <a:bodyPr/>
          <a:lstStyle/>
          <a:p>
            <a:r>
              <a:rPr lang="en-US" altLang="zh-TW" dirty="0" smtClean="0"/>
              <a:t>AI</a:t>
            </a:r>
            <a:r>
              <a:rPr lang="zh-TW" altLang="en-US" dirty="0" smtClean="0"/>
              <a:t> </a:t>
            </a:r>
            <a:r>
              <a:rPr lang="zh-TW" altLang="en-US" dirty="0"/>
              <a:t>不僅僅</a:t>
            </a:r>
            <a:r>
              <a:rPr lang="zh-TW" altLang="en-US" dirty="0" smtClean="0"/>
              <a:t>是 </a:t>
            </a:r>
            <a:r>
              <a:rPr lang="en-US" altLang="zh-TW" dirty="0" smtClean="0"/>
              <a:t>Deep Learning</a:t>
            </a:r>
            <a:endParaRPr lang="zh-TW" altLang="en-US" dirty="0"/>
          </a:p>
        </p:txBody>
      </p:sp>
      <p:sp>
        <p:nvSpPr>
          <p:cNvPr id="7" name="矩形 6"/>
          <p:cNvSpPr/>
          <p:nvPr/>
        </p:nvSpPr>
        <p:spPr>
          <a:xfrm>
            <a:off x="1849437" y="1769593"/>
            <a:ext cx="2656780" cy="26133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699393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042350" y="2987200"/>
            <a:ext cx="6568500" cy="16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600" b="1" dirty="0" smtClean="0"/>
              <a:t>梯度下降與反向傳播</a:t>
            </a:r>
            <a:r>
              <a:rPr lang="en-US" altLang="zh-TW" sz="3600" b="1" dirty="0" smtClean="0"/>
              <a:t/>
            </a:r>
            <a:br>
              <a:rPr lang="en-US" altLang="zh-TW" sz="3600" b="1" dirty="0" smtClean="0"/>
            </a:br>
            <a:r>
              <a:rPr lang="en-US" altLang="zh-TW" sz="2400" b="1" dirty="0" smtClean="0">
                <a:latin typeface="+mn-lt"/>
              </a:rPr>
              <a:t>Gradient Descent &amp; Backpropagation</a:t>
            </a:r>
            <a:endParaRPr sz="3600" b="1" dirty="0">
              <a:latin typeface="+mn-lt"/>
            </a:endParaRPr>
          </a:p>
        </p:txBody>
      </p:sp>
      <p:sp>
        <p:nvSpPr>
          <p:cNvPr id="61" name="Google Shape;61;p15"/>
          <p:cNvSpPr txBox="1">
            <a:spLocks noGrp="1"/>
          </p:cNvSpPr>
          <p:nvPr>
            <p:ph type="subTitle" idx="1"/>
          </p:nvPr>
        </p:nvSpPr>
        <p:spPr>
          <a:xfrm>
            <a:off x="1104200" y="2045700"/>
            <a:ext cx="6043500" cy="78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1400" b="0" dirty="0" smtClean="0"/>
              <a:t>台灣人工智慧學校 </a:t>
            </a:r>
            <a:r>
              <a:rPr lang="en-US" altLang="zh-TW" sz="1400" b="0" dirty="0" smtClean="0"/>
              <a:t>– </a:t>
            </a:r>
            <a:r>
              <a:rPr lang="zh-TW" altLang="en-US" sz="1400" b="0" dirty="0" smtClean="0"/>
              <a:t>深度學習導論</a:t>
            </a:r>
            <a:endParaRPr sz="1400" b="0" dirty="0"/>
          </a:p>
        </p:txBody>
      </p:sp>
    </p:spTree>
    <p:extLst>
      <p:ext uri="{BB962C8B-B14F-4D97-AF65-F5344CB8AC3E}">
        <p14:creationId xmlns:p14="http://schemas.microsoft.com/office/powerpoint/2010/main" val="19605931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flipH="1" flipV="1">
            <a:off x="2442401" y="1147813"/>
            <a:ext cx="14439" cy="333514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2262869" y="4324144"/>
            <a:ext cx="513174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7061946" y="4482961"/>
            <a:ext cx="394660" cy="415498"/>
          </a:xfrm>
          <a:prstGeom prst="rect">
            <a:avLst/>
          </a:prstGeom>
          <a:noFill/>
        </p:spPr>
        <p:txBody>
          <a:bodyPr wrap="none" rtlCol="0">
            <a:spAutoFit/>
          </a:bodyPr>
          <a:lstStyle/>
          <a:p>
            <a:r>
              <a:rPr lang="el-GR" altLang="zh-TW" sz="2100" b="1" dirty="0">
                <a:latin typeface="Constantia"/>
              </a:rPr>
              <a:t>ω</a:t>
            </a:r>
            <a:endParaRPr lang="zh-TW" altLang="en-US" sz="2100" b="1" dirty="0"/>
          </a:p>
        </p:txBody>
      </p:sp>
      <p:sp>
        <p:nvSpPr>
          <p:cNvPr id="16" name="文字方塊 15"/>
          <p:cNvSpPr txBox="1"/>
          <p:nvPr/>
        </p:nvSpPr>
        <p:spPr>
          <a:xfrm>
            <a:off x="6881007" y="1358880"/>
            <a:ext cx="758541" cy="415498"/>
          </a:xfrm>
          <a:prstGeom prst="rect">
            <a:avLst/>
          </a:prstGeom>
          <a:noFill/>
        </p:spPr>
        <p:txBody>
          <a:bodyPr wrap="none" rtlCol="0">
            <a:spAutoFit/>
          </a:bodyPr>
          <a:lstStyle/>
          <a:p>
            <a:r>
              <a:rPr lang="en-US" altLang="zh-TW" sz="2100" b="1" dirty="0">
                <a:latin typeface="Constantia"/>
              </a:rPr>
              <a:t>L(</a:t>
            </a:r>
            <a:r>
              <a:rPr lang="el-GR" altLang="zh-TW" sz="2100" b="1" dirty="0">
                <a:latin typeface="Constantia"/>
              </a:rPr>
              <a:t>ω</a:t>
            </a:r>
            <a:r>
              <a:rPr lang="en-US" altLang="zh-TW" sz="2100" b="1" dirty="0">
                <a:latin typeface="Constantia"/>
              </a:rPr>
              <a:t>)</a:t>
            </a:r>
            <a:endParaRPr lang="zh-TW" altLang="en-US" sz="2100" b="1" dirty="0"/>
          </a:p>
        </p:txBody>
      </p:sp>
      <p:cxnSp>
        <p:nvCxnSpPr>
          <p:cNvPr id="19" name="直線接點 18"/>
          <p:cNvCxnSpPr/>
          <p:nvPr/>
        </p:nvCxnSpPr>
        <p:spPr>
          <a:xfrm flipV="1">
            <a:off x="3546910" y="2598816"/>
            <a:ext cx="7219" cy="1725329"/>
          </a:xfrm>
          <a:prstGeom prst="line">
            <a:avLst/>
          </a:prstGeom>
          <a:ln w="47625">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3134777" y="4436794"/>
            <a:ext cx="824265" cy="415498"/>
          </a:xfrm>
          <a:prstGeom prst="rect">
            <a:avLst/>
          </a:prstGeom>
          <a:noFill/>
        </p:spPr>
        <p:txBody>
          <a:bodyPr wrap="none" rtlCol="0">
            <a:spAutoFit/>
          </a:bodyPr>
          <a:lstStyle/>
          <a:p>
            <a:pPr algn="ctr"/>
            <a:r>
              <a:rPr lang="en-US" altLang="zh-TW" sz="1050" b="1" i="1" dirty="0">
                <a:solidFill>
                  <a:schemeClr val="accent1">
                    <a:lumMod val="50000"/>
                  </a:schemeClr>
                </a:solidFill>
              </a:rPr>
              <a:t>a</a:t>
            </a:r>
          </a:p>
          <a:p>
            <a:pPr algn="ctr"/>
            <a:r>
              <a:rPr lang="el-GR" altLang="zh-TW" sz="1050" b="1" i="1" dirty="0">
                <a:solidFill>
                  <a:schemeClr val="accent1">
                    <a:lumMod val="50000"/>
                  </a:schemeClr>
                </a:solidFill>
                <a:latin typeface="Constantia"/>
              </a:rPr>
              <a:t>ω</a:t>
            </a:r>
            <a:r>
              <a:rPr lang="zh-TW" altLang="en-US" sz="1050" b="1" dirty="0">
                <a:solidFill>
                  <a:schemeClr val="accent1">
                    <a:lumMod val="50000"/>
                  </a:schemeClr>
                </a:solidFill>
                <a:latin typeface="Constantia"/>
              </a:rPr>
              <a:t>目前的值</a:t>
            </a:r>
            <a:endParaRPr lang="zh-TW" altLang="en-US" sz="1050" b="1" dirty="0">
              <a:solidFill>
                <a:schemeClr val="accent1">
                  <a:lumMod val="50000"/>
                </a:schemeClr>
              </a:solidFill>
            </a:endParaRPr>
          </a:p>
        </p:txBody>
      </p:sp>
      <p:sp>
        <p:nvSpPr>
          <p:cNvPr id="35" name="手繪多邊形 34"/>
          <p:cNvSpPr/>
          <p:nvPr/>
        </p:nvSpPr>
        <p:spPr>
          <a:xfrm>
            <a:off x="2680636" y="1555088"/>
            <a:ext cx="4555156" cy="2447281"/>
          </a:xfrm>
          <a:custGeom>
            <a:avLst/>
            <a:gdLst>
              <a:gd name="connsiteX0" fmla="*/ 0 w 6545179"/>
              <a:gd name="connsiteY0" fmla="*/ 1824774 h 3263041"/>
              <a:gd name="connsiteX1" fmla="*/ 616017 w 6545179"/>
              <a:gd name="connsiteY1" fmla="*/ 1266509 h 3263041"/>
              <a:gd name="connsiteX2" fmla="*/ 1145406 w 6545179"/>
              <a:gd name="connsiteY2" fmla="*/ 1247258 h 3263041"/>
              <a:gd name="connsiteX3" fmla="*/ 2127183 w 6545179"/>
              <a:gd name="connsiteY3" fmla="*/ 2883553 h 3263041"/>
              <a:gd name="connsiteX4" fmla="*/ 2935705 w 6545179"/>
              <a:gd name="connsiteY4" fmla="*/ 3056808 h 3263041"/>
              <a:gd name="connsiteX5" fmla="*/ 3898231 w 6545179"/>
              <a:gd name="connsiteY5" fmla="*/ 409860 h 3263041"/>
              <a:gd name="connsiteX6" fmla="*/ 5043638 w 6545179"/>
              <a:gd name="connsiteY6" fmla="*/ 121102 h 3263041"/>
              <a:gd name="connsiteX7" fmla="*/ 5650029 w 6545179"/>
              <a:gd name="connsiteY7" fmla="*/ 1545641 h 3263041"/>
              <a:gd name="connsiteX8" fmla="*/ 6545179 w 6545179"/>
              <a:gd name="connsiteY8" fmla="*/ 814121 h 326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5179" h="3263041">
                <a:moveTo>
                  <a:pt x="0" y="1824774"/>
                </a:moveTo>
                <a:cubicBezTo>
                  <a:pt x="212558" y="1593768"/>
                  <a:pt x="425116" y="1362762"/>
                  <a:pt x="616017" y="1266509"/>
                </a:cubicBezTo>
                <a:cubicBezTo>
                  <a:pt x="806918" y="1170256"/>
                  <a:pt x="893545" y="977751"/>
                  <a:pt x="1145406" y="1247258"/>
                </a:cubicBezTo>
                <a:cubicBezTo>
                  <a:pt x="1397267" y="1516765"/>
                  <a:pt x="1828800" y="2581961"/>
                  <a:pt x="2127183" y="2883553"/>
                </a:cubicBezTo>
                <a:cubicBezTo>
                  <a:pt x="2425566" y="3185145"/>
                  <a:pt x="2640530" y="3469090"/>
                  <a:pt x="2935705" y="3056808"/>
                </a:cubicBezTo>
                <a:cubicBezTo>
                  <a:pt x="3230880" y="2644526"/>
                  <a:pt x="3546909" y="899144"/>
                  <a:pt x="3898231" y="409860"/>
                </a:cubicBezTo>
                <a:cubicBezTo>
                  <a:pt x="4249553" y="-79424"/>
                  <a:pt x="4751672" y="-68195"/>
                  <a:pt x="5043638" y="121102"/>
                </a:cubicBezTo>
                <a:cubicBezTo>
                  <a:pt x="5335604" y="310399"/>
                  <a:pt x="5399772" y="1430138"/>
                  <a:pt x="5650029" y="1545641"/>
                </a:cubicBezTo>
                <a:cubicBezTo>
                  <a:pt x="5900286" y="1661144"/>
                  <a:pt x="6381549" y="955292"/>
                  <a:pt x="6545179" y="814121"/>
                </a:cubicBezTo>
              </a:path>
            </a:pathLst>
          </a:custGeom>
          <a:noFill/>
          <a:ln w="508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37" name="流程圖: 匯合連接點 36"/>
          <p:cNvSpPr/>
          <p:nvPr/>
        </p:nvSpPr>
        <p:spPr>
          <a:xfrm>
            <a:off x="4381796" y="3887497"/>
            <a:ext cx="229743" cy="229743"/>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38" name="文字方塊 37"/>
          <p:cNvSpPr txBox="1"/>
          <p:nvPr/>
        </p:nvSpPr>
        <p:spPr>
          <a:xfrm>
            <a:off x="4756551" y="3699181"/>
            <a:ext cx="1941557" cy="923330"/>
          </a:xfrm>
          <a:prstGeom prst="rect">
            <a:avLst/>
          </a:prstGeom>
          <a:noFill/>
        </p:spPr>
        <p:txBody>
          <a:bodyPr wrap="none" rtlCol="0">
            <a:spAutoFit/>
          </a:bodyPr>
          <a:lstStyle/>
          <a:p>
            <a:r>
              <a:rPr lang="zh-TW" altLang="en-US" sz="1800" b="1" dirty="0">
                <a:solidFill>
                  <a:schemeClr val="accent1">
                    <a:lumMod val="50000"/>
                  </a:schemeClr>
                </a:solidFill>
              </a:rPr>
              <a:t>想要最小化 </a:t>
            </a:r>
            <a:r>
              <a:rPr lang="en-US" altLang="zh-TW" sz="1800" b="1" dirty="0">
                <a:solidFill>
                  <a:schemeClr val="accent1">
                    <a:lumMod val="50000"/>
                  </a:schemeClr>
                </a:solidFill>
              </a:rPr>
              <a:t>Loss</a:t>
            </a:r>
          </a:p>
          <a:p>
            <a:r>
              <a:rPr lang="zh-TW" altLang="en-US" sz="1800" b="1" dirty="0">
                <a:solidFill>
                  <a:schemeClr val="accent1">
                    <a:lumMod val="50000"/>
                  </a:schemeClr>
                </a:solidFill>
              </a:rPr>
              <a:t>應該如何調整 </a:t>
            </a:r>
            <a:r>
              <a:rPr lang="el-GR" altLang="zh-TW" sz="1800" b="1" dirty="0">
                <a:solidFill>
                  <a:schemeClr val="accent1">
                    <a:lumMod val="50000"/>
                  </a:schemeClr>
                </a:solidFill>
                <a:latin typeface="Constantia"/>
              </a:rPr>
              <a:t>ω</a:t>
            </a:r>
            <a:r>
              <a:rPr lang="en-US" altLang="zh-TW" sz="1800" b="1" dirty="0">
                <a:solidFill>
                  <a:schemeClr val="accent1">
                    <a:lumMod val="50000"/>
                  </a:schemeClr>
                </a:solidFill>
                <a:latin typeface="Constantia"/>
              </a:rPr>
              <a:t>?</a:t>
            </a:r>
            <a:endParaRPr lang="en-US" altLang="zh-TW" sz="1800" b="1" dirty="0">
              <a:solidFill>
                <a:schemeClr val="accent1">
                  <a:lumMod val="50000"/>
                </a:schemeClr>
              </a:solidFill>
            </a:endParaRPr>
          </a:p>
          <a:p>
            <a:endParaRPr lang="zh-TW" altLang="en-US" sz="1800" b="1" dirty="0">
              <a:solidFill>
                <a:schemeClr val="accent1">
                  <a:lumMod val="50000"/>
                </a:schemeClr>
              </a:solidFill>
            </a:endParaRPr>
          </a:p>
        </p:txBody>
      </p:sp>
      <p:sp>
        <p:nvSpPr>
          <p:cNvPr id="40" name="標題 39"/>
          <p:cNvSpPr>
            <a:spLocks noGrp="1"/>
          </p:cNvSpPr>
          <p:nvPr>
            <p:ph type="title"/>
          </p:nvPr>
        </p:nvSpPr>
        <p:spPr/>
        <p:txBody>
          <a:bodyPr/>
          <a:lstStyle/>
          <a:p>
            <a:r>
              <a:rPr lang="zh-TW" altLang="en-US" dirty="0" smtClean="0"/>
              <a:t>假設 </a:t>
            </a:r>
            <a:r>
              <a:rPr lang="en-US" altLang="zh-TW" dirty="0" smtClean="0"/>
              <a:t>f </a:t>
            </a:r>
            <a:r>
              <a:rPr lang="zh-TW" altLang="en-US" dirty="0" smtClean="0"/>
              <a:t>只有一個參數 </a:t>
            </a:r>
            <a:r>
              <a:rPr lang="el-GR" altLang="zh-TW" dirty="0" smtClean="0">
                <a:latin typeface="Constantia"/>
              </a:rPr>
              <a:t>ω</a:t>
            </a:r>
            <a:r>
              <a:rPr lang="zh-TW" altLang="en-US" dirty="0" smtClean="0">
                <a:latin typeface="Constantia"/>
              </a:rPr>
              <a:t>，如何獲取最低的 </a:t>
            </a:r>
            <a:r>
              <a:rPr lang="en-US" altLang="zh-TW" dirty="0" smtClean="0">
                <a:latin typeface="Constantia"/>
              </a:rPr>
              <a:t>Loss</a:t>
            </a:r>
            <a:r>
              <a:rPr lang="zh-TW" altLang="en-US" dirty="0" smtClean="0">
                <a:latin typeface="Constantia"/>
              </a:rPr>
              <a:t>？</a:t>
            </a:r>
            <a:endParaRPr lang="zh-TW" altLang="en-US" dirty="0"/>
          </a:p>
        </p:txBody>
      </p:sp>
      <p:sp>
        <p:nvSpPr>
          <p:cNvPr id="42" name="文字方塊 41"/>
          <p:cNvSpPr txBox="1"/>
          <p:nvPr/>
        </p:nvSpPr>
        <p:spPr>
          <a:xfrm>
            <a:off x="1713642" y="1284099"/>
            <a:ext cx="748923" cy="415498"/>
          </a:xfrm>
          <a:prstGeom prst="rect">
            <a:avLst/>
          </a:prstGeom>
          <a:noFill/>
        </p:spPr>
        <p:txBody>
          <a:bodyPr wrap="none" rtlCol="0">
            <a:spAutoFit/>
          </a:bodyPr>
          <a:lstStyle/>
          <a:p>
            <a:r>
              <a:rPr lang="en-US" altLang="zh-TW" sz="2100" b="1" dirty="0">
                <a:latin typeface="Constantia"/>
              </a:rPr>
              <a:t>Loss</a:t>
            </a:r>
            <a:endParaRPr lang="zh-TW" altLang="en-US" sz="2100" b="1" dirty="0"/>
          </a:p>
        </p:txBody>
      </p:sp>
      <p:sp>
        <p:nvSpPr>
          <p:cNvPr id="43" name="向右箭號 42"/>
          <p:cNvSpPr/>
          <p:nvPr/>
        </p:nvSpPr>
        <p:spPr>
          <a:xfrm>
            <a:off x="3734361" y="4436227"/>
            <a:ext cx="762307" cy="288764"/>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Tree>
    <p:extLst>
      <p:ext uri="{BB962C8B-B14F-4D97-AF65-F5344CB8AC3E}">
        <p14:creationId xmlns:p14="http://schemas.microsoft.com/office/powerpoint/2010/main" val="244722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P spid="35" grpId="0" animBg="1"/>
      <p:bldP spid="37" grpId="0" animBg="1"/>
      <p:bldP spid="38" grpId="0"/>
      <p:bldP spid="42" grpId="0"/>
      <p:bldP spid="4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flipH="1" flipV="1">
            <a:off x="2442401" y="1147813"/>
            <a:ext cx="14439" cy="333514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2262869" y="4324144"/>
            <a:ext cx="513174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7061946" y="4482961"/>
            <a:ext cx="394660" cy="415498"/>
          </a:xfrm>
          <a:prstGeom prst="rect">
            <a:avLst/>
          </a:prstGeom>
          <a:noFill/>
        </p:spPr>
        <p:txBody>
          <a:bodyPr wrap="none" rtlCol="0">
            <a:spAutoFit/>
          </a:bodyPr>
          <a:lstStyle/>
          <a:p>
            <a:r>
              <a:rPr lang="el-GR" altLang="zh-TW" sz="2100" b="1" dirty="0">
                <a:latin typeface="Constantia"/>
              </a:rPr>
              <a:t>ω</a:t>
            </a:r>
            <a:endParaRPr lang="zh-TW" altLang="en-US" sz="2100" b="1" dirty="0"/>
          </a:p>
        </p:txBody>
      </p:sp>
      <p:sp>
        <p:nvSpPr>
          <p:cNvPr id="16" name="文字方塊 15"/>
          <p:cNvSpPr txBox="1"/>
          <p:nvPr/>
        </p:nvSpPr>
        <p:spPr>
          <a:xfrm>
            <a:off x="6881007" y="1358880"/>
            <a:ext cx="758541" cy="415498"/>
          </a:xfrm>
          <a:prstGeom prst="rect">
            <a:avLst/>
          </a:prstGeom>
          <a:noFill/>
        </p:spPr>
        <p:txBody>
          <a:bodyPr wrap="none" rtlCol="0">
            <a:spAutoFit/>
          </a:bodyPr>
          <a:lstStyle/>
          <a:p>
            <a:r>
              <a:rPr lang="en-US" altLang="zh-TW" sz="2100" b="1" dirty="0">
                <a:latin typeface="Constantia"/>
              </a:rPr>
              <a:t>L(</a:t>
            </a:r>
            <a:r>
              <a:rPr lang="el-GR" altLang="zh-TW" sz="2100" b="1" dirty="0">
                <a:latin typeface="Constantia"/>
              </a:rPr>
              <a:t>ω</a:t>
            </a:r>
            <a:r>
              <a:rPr lang="en-US" altLang="zh-TW" sz="2100" b="1" dirty="0">
                <a:latin typeface="Constantia"/>
              </a:rPr>
              <a:t>)</a:t>
            </a:r>
            <a:endParaRPr lang="zh-TW" altLang="en-US" sz="2100" b="1" dirty="0"/>
          </a:p>
        </p:txBody>
      </p:sp>
      <p:cxnSp>
        <p:nvCxnSpPr>
          <p:cNvPr id="19" name="直線接點 18"/>
          <p:cNvCxnSpPr/>
          <p:nvPr/>
        </p:nvCxnSpPr>
        <p:spPr>
          <a:xfrm flipV="1">
            <a:off x="3546910" y="2598816"/>
            <a:ext cx="7219" cy="1725329"/>
          </a:xfrm>
          <a:prstGeom prst="line">
            <a:avLst/>
          </a:prstGeom>
          <a:ln w="47625">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3416905" y="4436794"/>
            <a:ext cx="260008" cy="253916"/>
          </a:xfrm>
          <a:prstGeom prst="rect">
            <a:avLst/>
          </a:prstGeom>
          <a:noFill/>
        </p:spPr>
        <p:txBody>
          <a:bodyPr wrap="none" rtlCol="0">
            <a:spAutoFit/>
          </a:bodyPr>
          <a:lstStyle/>
          <a:p>
            <a:pPr algn="ctr"/>
            <a:r>
              <a:rPr lang="en-US" altLang="zh-TW" sz="1050" b="1" i="1" dirty="0">
                <a:solidFill>
                  <a:srgbClr val="FF0000"/>
                </a:solidFill>
              </a:rPr>
              <a:t>a</a:t>
            </a:r>
          </a:p>
        </p:txBody>
      </p:sp>
      <p:sp>
        <p:nvSpPr>
          <p:cNvPr id="35" name="手繪多邊形 34"/>
          <p:cNvSpPr/>
          <p:nvPr/>
        </p:nvSpPr>
        <p:spPr>
          <a:xfrm>
            <a:off x="2680636" y="1555088"/>
            <a:ext cx="4555156" cy="2447281"/>
          </a:xfrm>
          <a:custGeom>
            <a:avLst/>
            <a:gdLst>
              <a:gd name="connsiteX0" fmla="*/ 0 w 6545179"/>
              <a:gd name="connsiteY0" fmla="*/ 1824774 h 3263041"/>
              <a:gd name="connsiteX1" fmla="*/ 616017 w 6545179"/>
              <a:gd name="connsiteY1" fmla="*/ 1266509 h 3263041"/>
              <a:gd name="connsiteX2" fmla="*/ 1145406 w 6545179"/>
              <a:gd name="connsiteY2" fmla="*/ 1247258 h 3263041"/>
              <a:gd name="connsiteX3" fmla="*/ 2127183 w 6545179"/>
              <a:gd name="connsiteY3" fmla="*/ 2883553 h 3263041"/>
              <a:gd name="connsiteX4" fmla="*/ 2935705 w 6545179"/>
              <a:gd name="connsiteY4" fmla="*/ 3056808 h 3263041"/>
              <a:gd name="connsiteX5" fmla="*/ 3898231 w 6545179"/>
              <a:gd name="connsiteY5" fmla="*/ 409860 h 3263041"/>
              <a:gd name="connsiteX6" fmla="*/ 5043638 w 6545179"/>
              <a:gd name="connsiteY6" fmla="*/ 121102 h 3263041"/>
              <a:gd name="connsiteX7" fmla="*/ 5650029 w 6545179"/>
              <a:gd name="connsiteY7" fmla="*/ 1545641 h 3263041"/>
              <a:gd name="connsiteX8" fmla="*/ 6545179 w 6545179"/>
              <a:gd name="connsiteY8" fmla="*/ 814121 h 326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5179" h="3263041">
                <a:moveTo>
                  <a:pt x="0" y="1824774"/>
                </a:moveTo>
                <a:cubicBezTo>
                  <a:pt x="212558" y="1593768"/>
                  <a:pt x="425116" y="1362762"/>
                  <a:pt x="616017" y="1266509"/>
                </a:cubicBezTo>
                <a:cubicBezTo>
                  <a:pt x="806918" y="1170256"/>
                  <a:pt x="893545" y="977751"/>
                  <a:pt x="1145406" y="1247258"/>
                </a:cubicBezTo>
                <a:cubicBezTo>
                  <a:pt x="1397267" y="1516765"/>
                  <a:pt x="1828800" y="2581961"/>
                  <a:pt x="2127183" y="2883553"/>
                </a:cubicBezTo>
                <a:cubicBezTo>
                  <a:pt x="2425566" y="3185145"/>
                  <a:pt x="2640530" y="3469090"/>
                  <a:pt x="2935705" y="3056808"/>
                </a:cubicBezTo>
                <a:cubicBezTo>
                  <a:pt x="3230880" y="2644526"/>
                  <a:pt x="3546909" y="899144"/>
                  <a:pt x="3898231" y="409860"/>
                </a:cubicBezTo>
                <a:cubicBezTo>
                  <a:pt x="4249553" y="-79424"/>
                  <a:pt x="4751672" y="-68195"/>
                  <a:pt x="5043638" y="121102"/>
                </a:cubicBezTo>
                <a:cubicBezTo>
                  <a:pt x="5335604" y="310399"/>
                  <a:pt x="5399772" y="1430138"/>
                  <a:pt x="5650029" y="1545641"/>
                </a:cubicBezTo>
                <a:cubicBezTo>
                  <a:pt x="5900286" y="1661144"/>
                  <a:pt x="6381549" y="955292"/>
                  <a:pt x="6545179" y="814121"/>
                </a:cubicBezTo>
              </a:path>
            </a:pathLst>
          </a:cu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37" name="流程圖: 匯合連接點 36"/>
          <p:cNvSpPr/>
          <p:nvPr/>
        </p:nvSpPr>
        <p:spPr>
          <a:xfrm>
            <a:off x="4381796" y="3887497"/>
            <a:ext cx="229743" cy="229743"/>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40" name="標題 39"/>
          <p:cNvSpPr>
            <a:spLocks noGrp="1"/>
          </p:cNvSpPr>
          <p:nvPr>
            <p:ph type="title"/>
          </p:nvPr>
        </p:nvSpPr>
        <p:spPr/>
        <p:txBody>
          <a:bodyPr/>
          <a:lstStyle/>
          <a:p>
            <a:r>
              <a:rPr lang="zh-TW" altLang="en-US" dirty="0" smtClean="0"/>
              <a:t>機器要</a:t>
            </a:r>
            <a:r>
              <a:rPr lang="zh-TW" altLang="en-US" dirty="0"/>
              <a:t>如何</a:t>
            </a:r>
            <a:r>
              <a:rPr lang="zh-TW" altLang="en-US" dirty="0" smtClean="0"/>
              <a:t>知道往哪</a:t>
            </a:r>
            <a:r>
              <a:rPr lang="zh-TW" altLang="en-US" dirty="0"/>
              <a:t>裡</a:t>
            </a:r>
            <a:r>
              <a:rPr lang="zh-TW" altLang="en-US" dirty="0" smtClean="0"/>
              <a:t>調整</a:t>
            </a:r>
            <a:r>
              <a:rPr lang="zh-TW" altLang="en-US" dirty="0"/>
              <a:t>？</a:t>
            </a:r>
            <a:r>
              <a:rPr lang="zh-TW" altLang="en-US" dirty="0" smtClean="0"/>
              <a:t> </a:t>
            </a:r>
            <a:endParaRPr lang="zh-TW" altLang="en-US" dirty="0"/>
          </a:p>
        </p:txBody>
      </p:sp>
      <p:sp>
        <p:nvSpPr>
          <p:cNvPr id="42" name="文字方塊 41"/>
          <p:cNvSpPr txBox="1"/>
          <p:nvPr/>
        </p:nvSpPr>
        <p:spPr>
          <a:xfrm>
            <a:off x="1713642" y="1284099"/>
            <a:ext cx="748923" cy="415498"/>
          </a:xfrm>
          <a:prstGeom prst="rect">
            <a:avLst/>
          </a:prstGeom>
          <a:noFill/>
        </p:spPr>
        <p:txBody>
          <a:bodyPr wrap="none" rtlCol="0">
            <a:spAutoFit/>
          </a:bodyPr>
          <a:lstStyle/>
          <a:p>
            <a:r>
              <a:rPr lang="en-US" altLang="zh-TW" sz="2100" b="1" dirty="0">
                <a:latin typeface="Constantia"/>
              </a:rPr>
              <a:t>Loss</a:t>
            </a:r>
            <a:endParaRPr lang="zh-TW" altLang="en-US" sz="2100" b="1" dirty="0"/>
          </a:p>
        </p:txBody>
      </p:sp>
      <p:cxnSp>
        <p:nvCxnSpPr>
          <p:cNvPr id="3" name="直線接點 2"/>
          <p:cNvCxnSpPr/>
          <p:nvPr/>
        </p:nvCxnSpPr>
        <p:spPr>
          <a:xfrm>
            <a:off x="2947737" y="1676514"/>
            <a:ext cx="1292192" cy="1925741"/>
          </a:xfrm>
          <a:prstGeom prst="line">
            <a:avLst/>
          </a:prstGeom>
          <a:ln w="508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237472" y="1462504"/>
            <a:ext cx="2121093" cy="646331"/>
          </a:xfrm>
          <a:prstGeom prst="rect">
            <a:avLst/>
          </a:prstGeom>
          <a:noFill/>
        </p:spPr>
        <p:txBody>
          <a:bodyPr wrap="none" rtlCol="0">
            <a:spAutoFit/>
          </a:bodyPr>
          <a:lstStyle/>
          <a:p>
            <a:r>
              <a:rPr lang="zh-TW" altLang="en-US" sz="1800" b="1" dirty="0">
                <a:solidFill>
                  <a:schemeClr val="accent1">
                    <a:lumMod val="50000"/>
                  </a:schemeClr>
                </a:solidFill>
              </a:rPr>
              <a:t>藉由切線斜率 </a:t>
            </a:r>
            <a:r>
              <a:rPr lang="en-US" altLang="zh-TW" sz="1800" b="1" dirty="0">
                <a:solidFill>
                  <a:schemeClr val="accent1">
                    <a:lumMod val="50000"/>
                  </a:schemeClr>
                </a:solidFill>
              </a:rPr>
              <a:t>L’(</a:t>
            </a:r>
            <a:r>
              <a:rPr lang="en-US" altLang="zh-TW" sz="1800" b="1" i="1" dirty="0">
                <a:solidFill>
                  <a:schemeClr val="accent1">
                    <a:lumMod val="50000"/>
                  </a:schemeClr>
                </a:solidFill>
              </a:rPr>
              <a:t>a</a:t>
            </a:r>
            <a:r>
              <a:rPr lang="en-US" altLang="zh-TW" sz="1800" b="1" dirty="0">
                <a:solidFill>
                  <a:schemeClr val="accent1">
                    <a:lumMod val="50000"/>
                  </a:schemeClr>
                </a:solidFill>
              </a:rPr>
              <a:t>)</a:t>
            </a:r>
          </a:p>
          <a:p>
            <a:r>
              <a:rPr lang="zh-TW" altLang="en-US" sz="1800" b="1" dirty="0">
                <a:solidFill>
                  <a:schemeClr val="accent1">
                    <a:lumMod val="50000"/>
                  </a:schemeClr>
                </a:solidFill>
              </a:rPr>
              <a:t>找出 </a:t>
            </a:r>
            <a:r>
              <a:rPr lang="el-GR" altLang="zh-TW" sz="1800" b="1" dirty="0">
                <a:solidFill>
                  <a:schemeClr val="accent1">
                    <a:lumMod val="50000"/>
                  </a:schemeClr>
                </a:solidFill>
                <a:latin typeface="Constantia"/>
              </a:rPr>
              <a:t>ω</a:t>
            </a:r>
            <a:r>
              <a:rPr lang="zh-TW" altLang="en-US" sz="1800" b="1" dirty="0" smtClean="0">
                <a:solidFill>
                  <a:schemeClr val="accent1">
                    <a:lumMod val="50000"/>
                  </a:schemeClr>
                </a:solidFill>
                <a:latin typeface="Constantia"/>
              </a:rPr>
              <a:t> </a:t>
            </a:r>
            <a:r>
              <a:rPr lang="zh-TW" altLang="en-US" sz="1800" b="1" dirty="0">
                <a:solidFill>
                  <a:schemeClr val="accent1">
                    <a:lumMod val="50000"/>
                  </a:schemeClr>
                </a:solidFill>
                <a:latin typeface="Constantia"/>
              </a:rPr>
              <a:t>的</a:t>
            </a:r>
            <a:r>
              <a:rPr lang="zh-TW" altLang="en-US" sz="1800" b="1" dirty="0" smtClean="0">
                <a:solidFill>
                  <a:srgbClr val="FF0000"/>
                </a:solidFill>
              </a:rPr>
              <a:t>調整</a:t>
            </a:r>
            <a:r>
              <a:rPr lang="zh-TW" altLang="en-US" sz="1800" b="1" dirty="0">
                <a:solidFill>
                  <a:srgbClr val="FF0000"/>
                </a:solidFill>
              </a:rPr>
              <a:t>方向</a:t>
            </a:r>
          </a:p>
        </p:txBody>
      </p:sp>
      <mc:AlternateContent xmlns:mc="http://schemas.openxmlformats.org/markup-compatibility/2006" xmlns:a14="http://schemas.microsoft.com/office/drawing/2010/main">
        <mc:Choice Requires="a14">
          <p:sp>
            <p:nvSpPr>
              <p:cNvPr id="12" name="文字方塊 11"/>
              <p:cNvSpPr txBox="1"/>
              <p:nvPr/>
            </p:nvSpPr>
            <p:spPr>
              <a:xfrm>
                <a:off x="5213825" y="2959768"/>
                <a:ext cx="2245679" cy="706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100" b="1" i="1">
                              <a:solidFill>
                                <a:schemeClr val="accent1">
                                  <a:lumMod val="50000"/>
                                </a:schemeClr>
                              </a:solidFill>
                              <a:latin typeface="Cambria Math"/>
                            </a:rPr>
                          </m:ctrlPr>
                        </m:sSupPr>
                        <m:e>
                          <m:r>
                            <a:rPr lang="en-US" altLang="zh-TW" sz="2100" b="1" i="1">
                              <a:solidFill>
                                <a:schemeClr val="accent1">
                                  <a:lumMod val="50000"/>
                                </a:schemeClr>
                              </a:solidFill>
                              <a:latin typeface="Cambria Math"/>
                            </a:rPr>
                            <m:t>𝑳</m:t>
                          </m:r>
                        </m:e>
                        <m:sup>
                          <m:r>
                            <a:rPr lang="en-US" altLang="zh-TW" sz="2100" b="1" i="1">
                              <a:solidFill>
                                <a:schemeClr val="accent1">
                                  <a:lumMod val="50000"/>
                                </a:schemeClr>
                              </a:solidFill>
                              <a:latin typeface="Cambria Math"/>
                            </a:rPr>
                            <m:t>′</m:t>
                          </m:r>
                        </m:sup>
                      </m:sSup>
                      <m:d>
                        <m:dPr>
                          <m:ctrlPr>
                            <a:rPr lang="en-US" altLang="zh-TW" sz="2100" b="1" i="1">
                              <a:solidFill>
                                <a:schemeClr val="accent1">
                                  <a:lumMod val="50000"/>
                                </a:schemeClr>
                              </a:solidFill>
                              <a:latin typeface="Cambria Math"/>
                            </a:rPr>
                          </m:ctrlPr>
                        </m:dPr>
                        <m:e>
                          <m:r>
                            <a:rPr lang="en-US" altLang="zh-TW" sz="2100" b="1" i="1">
                              <a:solidFill>
                                <a:schemeClr val="accent1">
                                  <a:lumMod val="50000"/>
                                </a:schemeClr>
                              </a:solidFill>
                              <a:latin typeface="Cambria Math"/>
                            </a:rPr>
                            <m:t>𝒂</m:t>
                          </m:r>
                        </m:e>
                      </m:d>
                      <m:r>
                        <a:rPr lang="en-US" altLang="zh-TW" sz="2100" b="1" i="1">
                          <a:solidFill>
                            <a:schemeClr val="accent1">
                              <a:lumMod val="50000"/>
                            </a:schemeClr>
                          </a:solidFill>
                          <a:latin typeface="Cambria Math"/>
                        </a:rPr>
                        <m:t>= </m:t>
                      </m:r>
                      <m:f>
                        <m:fPr>
                          <m:ctrlPr>
                            <a:rPr lang="en-US" altLang="zh-TW" sz="2100" b="1" i="1">
                              <a:solidFill>
                                <a:schemeClr val="accent1">
                                  <a:lumMod val="50000"/>
                                </a:schemeClr>
                              </a:solidFill>
                              <a:latin typeface="Cambria Math"/>
                            </a:rPr>
                          </m:ctrlPr>
                        </m:fPr>
                        <m:num>
                          <m:r>
                            <a:rPr lang="en-US" altLang="zh-TW" sz="2100" b="1" i="1">
                              <a:solidFill>
                                <a:schemeClr val="accent1">
                                  <a:lumMod val="50000"/>
                                </a:schemeClr>
                              </a:solidFill>
                              <a:latin typeface="Cambria Math"/>
                            </a:rPr>
                            <m:t>𝒅𝑳</m:t>
                          </m:r>
                        </m:num>
                        <m:den>
                          <m:r>
                            <a:rPr lang="en-US" altLang="zh-TW" sz="2100" b="1" i="1">
                              <a:solidFill>
                                <a:schemeClr val="accent1">
                                  <a:lumMod val="50000"/>
                                </a:schemeClr>
                              </a:solidFill>
                              <a:latin typeface="Cambria Math"/>
                            </a:rPr>
                            <m:t>𝒅</m:t>
                          </m:r>
                          <m:r>
                            <a:rPr lang="zh-TW" altLang="en-US" sz="2100" b="1" i="1">
                              <a:solidFill>
                                <a:schemeClr val="accent1">
                                  <a:lumMod val="50000"/>
                                </a:schemeClr>
                              </a:solidFill>
                              <a:latin typeface="Cambria Math"/>
                            </a:rPr>
                            <m:t>𝝎</m:t>
                          </m:r>
                        </m:den>
                      </m:f>
                      <m:sSub>
                        <m:sSubPr>
                          <m:ctrlPr>
                            <a:rPr lang="en-US" altLang="zh-TW" sz="2100" b="1" i="1">
                              <a:solidFill>
                                <a:schemeClr val="accent1">
                                  <a:lumMod val="50000"/>
                                </a:schemeClr>
                              </a:solidFill>
                              <a:latin typeface="Cambria Math"/>
                            </a:rPr>
                          </m:ctrlPr>
                        </m:sSubPr>
                        <m:e>
                          <m:r>
                            <a:rPr lang="en-US" altLang="zh-TW" sz="2100" b="1" i="1">
                              <a:solidFill>
                                <a:schemeClr val="accent1">
                                  <a:lumMod val="50000"/>
                                </a:schemeClr>
                              </a:solidFill>
                              <a:latin typeface="Cambria Math"/>
                            </a:rPr>
                            <m:t>|</m:t>
                          </m:r>
                        </m:e>
                        <m:sub>
                          <m:r>
                            <a:rPr lang="zh-TW" altLang="en-US" sz="2100" b="1" i="1">
                              <a:solidFill>
                                <a:schemeClr val="accent1">
                                  <a:lumMod val="50000"/>
                                </a:schemeClr>
                              </a:solidFill>
                              <a:latin typeface="Cambria Math"/>
                            </a:rPr>
                            <m:t>𝝎</m:t>
                          </m:r>
                          <m:r>
                            <a:rPr lang="en-US" altLang="zh-TW" sz="2100" b="1" i="1">
                              <a:solidFill>
                                <a:schemeClr val="accent1">
                                  <a:lumMod val="50000"/>
                                </a:schemeClr>
                              </a:solidFill>
                              <a:latin typeface="Cambria Math"/>
                            </a:rPr>
                            <m:t>=</m:t>
                          </m:r>
                          <m:r>
                            <a:rPr lang="en-US" altLang="zh-TW" sz="2100" b="1" i="1">
                              <a:solidFill>
                                <a:schemeClr val="accent1">
                                  <a:lumMod val="50000"/>
                                </a:schemeClr>
                              </a:solidFill>
                              <a:latin typeface="Cambria Math"/>
                            </a:rPr>
                            <m:t>𝒂</m:t>
                          </m:r>
                        </m:sub>
                      </m:sSub>
                    </m:oMath>
                  </m:oMathPara>
                </a14:m>
                <a:endParaRPr lang="zh-TW" altLang="en-US" sz="2100" b="1" dirty="0">
                  <a:solidFill>
                    <a:schemeClr val="accent1">
                      <a:lumMod val="50000"/>
                    </a:schemeClr>
                  </a:solidFill>
                </a:endParaRPr>
              </a:p>
            </p:txBody>
          </p:sp>
        </mc:Choice>
        <mc:Fallback xmlns="">
          <p:sp>
            <p:nvSpPr>
              <p:cNvPr id="12" name="文字方塊 11"/>
              <p:cNvSpPr txBox="1">
                <a:spLocks noRot="1" noChangeAspect="1" noMove="1" noResize="1" noEditPoints="1" noAdjustHandles="1" noChangeArrowheads="1" noChangeShapeType="1" noTextEdit="1"/>
              </p:cNvSpPr>
              <p:nvPr/>
            </p:nvSpPr>
            <p:spPr>
              <a:xfrm>
                <a:off x="5213825" y="2959768"/>
                <a:ext cx="2245679" cy="706219"/>
              </a:xfrm>
              <a:prstGeom prst="rect">
                <a:avLst/>
              </a:prstGeom>
              <a:blipFill>
                <a:blip r:embed="rId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9223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梯度下降 </a:t>
            </a:r>
            <a:r>
              <a:rPr lang="en-US" altLang="zh-TW" dirty="0" smtClean="0"/>
              <a:t>(Gradient Descent)</a:t>
            </a:r>
            <a:endParaRPr lang="zh-TW"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778" y="1094753"/>
            <a:ext cx="7257919" cy="3922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6088345" y="2395550"/>
            <a:ext cx="1800493" cy="369332"/>
          </a:xfrm>
          <a:prstGeom prst="rect">
            <a:avLst/>
          </a:prstGeom>
          <a:noFill/>
        </p:spPr>
        <p:txBody>
          <a:bodyPr wrap="none" rtlCol="0">
            <a:spAutoFit/>
          </a:bodyPr>
          <a:lstStyle/>
          <a:p>
            <a:r>
              <a:rPr lang="zh-TW" altLang="en-US" sz="1800" b="1" dirty="0">
                <a:solidFill>
                  <a:srgbClr val="FF0000"/>
                </a:solidFill>
                <a:latin typeface="+mn-ea"/>
                <a:ea typeface="+mn-ea"/>
              </a:rPr>
              <a:t>如何獲得梯度？</a:t>
            </a:r>
          </a:p>
        </p:txBody>
      </p:sp>
      <p:sp>
        <p:nvSpPr>
          <p:cNvPr id="5" name="文字方塊 4"/>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8503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圖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490" y="-134911"/>
            <a:ext cx="6999713" cy="4927799"/>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228717" y="4678572"/>
            <a:ext cx="4709944" cy="253916"/>
          </a:xfrm>
          <a:prstGeom prst="rect">
            <a:avLst/>
          </a:prstGeom>
          <a:noFill/>
        </p:spPr>
        <p:txBody>
          <a:bodyPr wrap="none" rtlCol="0">
            <a:spAutoFit/>
          </a:bodyPr>
          <a:lstStyle/>
          <a:p>
            <a:r>
              <a:rPr lang="en-US" altLang="zh-TW" sz="1050" dirty="0"/>
              <a:t>http://www.stockfeel.com.tw/</a:t>
            </a:r>
            <a:r>
              <a:rPr lang="zh-TW" altLang="en-US" sz="1050" dirty="0"/>
              <a:t>機器學習的衰頹興盛：從類神經網路到淺層學習</a:t>
            </a:r>
          </a:p>
        </p:txBody>
      </p:sp>
      <p:sp>
        <p:nvSpPr>
          <p:cNvPr id="4" name="矩形 3"/>
          <p:cNvSpPr/>
          <p:nvPr/>
        </p:nvSpPr>
        <p:spPr>
          <a:xfrm>
            <a:off x="1492210" y="0"/>
            <a:ext cx="6090091" cy="667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p:cNvSpPr>
            <a:spLocks noGrp="1"/>
          </p:cNvSpPr>
          <p:nvPr>
            <p:ph type="title"/>
          </p:nvPr>
        </p:nvSpPr>
        <p:spPr/>
        <p:txBody>
          <a:bodyPr/>
          <a:lstStyle/>
          <a:p>
            <a:r>
              <a:rPr lang="zh-TW" altLang="en-US" dirty="0" smtClean="0"/>
              <a:t>反向傳播與梯度下降 </a:t>
            </a:r>
            <a:r>
              <a:rPr lang="en-US" altLang="zh-TW" dirty="0" smtClean="0"/>
              <a:t>(Backpropagation</a:t>
            </a:r>
            <a:r>
              <a:rPr lang="zh-TW" altLang="en-US" dirty="0" smtClean="0"/>
              <a:t> </a:t>
            </a:r>
            <a:r>
              <a:rPr lang="en-US" altLang="zh-TW" dirty="0" smtClean="0"/>
              <a:t>&amp;</a:t>
            </a:r>
            <a:r>
              <a:rPr lang="zh-TW" altLang="en-US" dirty="0" smtClean="0"/>
              <a:t> </a:t>
            </a:r>
            <a:r>
              <a:rPr lang="en-US" altLang="zh-TW" dirty="0" smtClean="0"/>
              <a:t>Gradient Descent)</a:t>
            </a:r>
            <a:endParaRPr lang="zh-TW" altLang="en-US" dirty="0"/>
          </a:p>
        </p:txBody>
      </p:sp>
      <p:sp>
        <p:nvSpPr>
          <p:cNvPr id="6" name="文字方塊 5"/>
          <p:cNvSpPr txBox="1"/>
          <p:nvPr/>
        </p:nvSpPr>
        <p:spPr>
          <a:xfrm>
            <a:off x="1456394" y="821132"/>
            <a:ext cx="5831921" cy="584775"/>
          </a:xfrm>
          <a:prstGeom prst="rect">
            <a:avLst/>
          </a:prstGeom>
          <a:solidFill>
            <a:schemeClr val="bg1"/>
          </a:solidFill>
        </p:spPr>
        <p:txBody>
          <a:bodyPr wrap="square" rtlCol="0">
            <a:spAutoFit/>
          </a:bodyPr>
          <a:lstStyle/>
          <a:p>
            <a:pPr algn="ctr"/>
            <a:r>
              <a:rPr lang="zh-TW" altLang="en-US" sz="1600" b="1" dirty="0" smtClean="0">
                <a:solidFill>
                  <a:srgbClr val="008000"/>
                </a:solidFill>
              </a:rPr>
              <a:t>將誤差反向</a:t>
            </a:r>
            <a:r>
              <a:rPr lang="zh-TW" altLang="en-US" sz="1600" b="1" dirty="0">
                <a:solidFill>
                  <a:srgbClr val="008000"/>
                </a:solidFill>
              </a:rPr>
              <a:t>由輸出層</a:t>
            </a:r>
            <a:r>
              <a:rPr lang="zh-TW" altLang="en-US" sz="1600" b="1" dirty="0" smtClean="0">
                <a:solidFill>
                  <a:srgbClr val="008000"/>
                </a:solidFill>
              </a:rPr>
              <a:t>往輸入層傳</a:t>
            </a:r>
            <a:r>
              <a:rPr lang="zh-TW" altLang="en-US" sz="1600" b="1" dirty="0">
                <a:solidFill>
                  <a:srgbClr val="008000"/>
                </a:solidFill>
              </a:rPr>
              <a:t>輸</a:t>
            </a:r>
            <a:r>
              <a:rPr lang="zh-TW" altLang="en-US" sz="1600" b="1" dirty="0" smtClean="0">
                <a:solidFill>
                  <a:srgbClr val="008000"/>
                </a:solidFill>
              </a:rPr>
              <a:t>，逐層獲得梯度</a:t>
            </a:r>
            <a:endParaRPr lang="en-US" altLang="zh-TW" sz="1600" b="1" dirty="0" smtClean="0">
              <a:solidFill>
                <a:srgbClr val="008000"/>
              </a:solidFill>
            </a:endParaRPr>
          </a:p>
          <a:p>
            <a:pPr algn="ctr"/>
            <a:r>
              <a:rPr lang="zh-TW" altLang="en-US" sz="1600" b="1" dirty="0" smtClean="0">
                <a:solidFill>
                  <a:srgbClr val="008000"/>
                </a:solidFill>
              </a:rPr>
              <a:t>然</a:t>
            </a:r>
            <a:r>
              <a:rPr lang="zh-TW" altLang="en-US" sz="1600" b="1" dirty="0">
                <a:solidFill>
                  <a:srgbClr val="008000"/>
                </a:solidFill>
              </a:rPr>
              <a:t>後</a:t>
            </a:r>
            <a:r>
              <a:rPr lang="zh-TW" altLang="en-US" sz="1600" b="1" dirty="0" smtClean="0">
                <a:solidFill>
                  <a:srgbClr val="008000"/>
                </a:solidFill>
              </a:rPr>
              <a:t>藉由梯度下降調整神經元權重</a:t>
            </a:r>
            <a:endParaRPr lang="zh-TW" altLang="en-US" sz="1600" b="1" dirty="0">
              <a:solidFill>
                <a:srgbClr val="008000"/>
              </a:solidFill>
            </a:endParaRPr>
          </a:p>
        </p:txBody>
      </p:sp>
    </p:spTree>
    <p:extLst>
      <p:ext uri="{BB962C8B-B14F-4D97-AF65-F5344CB8AC3E}">
        <p14:creationId xmlns:p14="http://schemas.microsoft.com/office/powerpoint/2010/main" val="33081858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反向傳播 </a:t>
            </a:r>
            <a:r>
              <a:rPr lang="en-US" altLang="zh-TW" dirty="0" smtClean="0"/>
              <a:t>- </a:t>
            </a:r>
            <a:r>
              <a:rPr lang="zh-TW" altLang="en-US" dirty="0" smtClean="0"/>
              <a:t>連鎖律 </a:t>
            </a:r>
            <a:r>
              <a:rPr lang="en-US" altLang="zh-TW" dirty="0" smtClean="0"/>
              <a:t>(Chain Rule)</a:t>
            </a:r>
            <a:r>
              <a:rPr lang="zh-TW" altLang="en-US" dirty="0" smtClean="0"/>
              <a:t> 與 偏</a:t>
            </a:r>
            <a:r>
              <a:rPr lang="zh-TW" altLang="en-US" dirty="0"/>
              <a:t>微分</a:t>
            </a:r>
          </a:p>
        </p:txBody>
      </p:sp>
      <p:pic>
        <p:nvPicPr>
          <p:cNvPr id="5" name="Google Shape;144;p19"/>
          <p:cNvPicPr preferRelativeResize="0"/>
          <p:nvPr/>
        </p:nvPicPr>
        <p:blipFill>
          <a:blip r:embed="rId2">
            <a:alphaModFix/>
          </a:blip>
          <a:stretch>
            <a:fillRect/>
          </a:stretch>
        </p:blipFill>
        <p:spPr>
          <a:xfrm>
            <a:off x="1476002" y="1044266"/>
            <a:ext cx="2593181" cy="417910"/>
          </a:xfrm>
          <a:prstGeom prst="rect">
            <a:avLst/>
          </a:prstGeom>
          <a:noFill/>
          <a:ln>
            <a:noFill/>
          </a:ln>
        </p:spPr>
      </p:pic>
      <p:pic>
        <p:nvPicPr>
          <p:cNvPr id="6" name="Google Shape;145;p19"/>
          <p:cNvPicPr preferRelativeResize="0"/>
          <p:nvPr/>
        </p:nvPicPr>
        <p:blipFill>
          <a:blip r:embed="rId3">
            <a:alphaModFix/>
          </a:blip>
          <a:stretch>
            <a:fillRect/>
          </a:stretch>
        </p:blipFill>
        <p:spPr>
          <a:xfrm>
            <a:off x="3254501" y="1763614"/>
            <a:ext cx="2668191" cy="407194"/>
          </a:xfrm>
          <a:prstGeom prst="rect">
            <a:avLst/>
          </a:prstGeom>
          <a:noFill/>
          <a:ln>
            <a:noFill/>
          </a:ln>
        </p:spPr>
      </p:pic>
      <p:sp>
        <p:nvSpPr>
          <p:cNvPr id="8" name="Google Shape;147;p19"/>
          <p:cNvSpPr txBox="1"/>
          <p:nvPr/>
        </p:nvSpPr>
        <p:spPr>
          <a:xfrm>
            <a:off x="2667752" y="2197948"/>
            <a:ext cx="1220850" cy="474075"/>
          </a:xfrm>
          <a:prstGeom prst="rect">
            <a:avLst/>
          </a:prstGeom>
          <a:noFill/>
          <a:ln>
            <a:noFill/>
          </a:ln>
        </p:spPr>
        <p:txBody>
          <a:bodyPr spcFirstLastPara="1" wrap="square" lIns="68569" tIns="68569" rIns="68569" bIns="68569" anchor="t" anchorCtr="0">
            <a:noAutofit/>
          </a:bodyPr>
          <a:lstStyle/>
          <a:p>
            <a:pPr algn="ctr"/>
            <a:r>
              <a:rPr lang="en-US" altLang="zh-TW" sz="1350" dirty="0"/>
              <a:t>Independent Variable </a:t>
            </a:r>
            <a:endParaRPr sz="1350" dirty="0"/>
          </a:p>
          <a:p>
            <a:pPr algn="ctr"/>
            <a:endParaRPr sz="1050" dirty="0"/>
          </a:p>
        </p:txBody>
      </p:sp>
      <p:sp>
        <p:nvSpPr>
          <p:cNvPr id="10" name="Google Shape;149;p19"/>
          <p:cNvSpPr txBox="1"/>
          <p:nvPr/>
        </p:nvSpPr>
        <p:spPr>
          <a:xfrm>
            <a:off x="5550730" y="2179426"/>
            <a:ext cx="1013625" cy="474075"/>
          </a:xfrm>
          <a:prstGeom prst="rect">
            <a:avLst/>
          </a:prstGeom>
          <a:noFill/>
          <a:ln>
            <a:noFill/>
          </a:ln>
        </p:spPr>
        <p:txBody>
          <a:bodyPr spcFirstLastPara="1" wrap="square" lIns="68569" tIns="68569" rIns="68569" bIns="68569" anchor="t" anchorCtr="0">
            <a:noAutofit/>
          </a:bodyPr>
          <a:lstStyle/>
          <a:p>
            <a:pPr algn="ctr"/>
            <a:r>
              <a:rPr lang="en-US" altLang="zh-TW" sz="1350" dirty="0"/>
              <a:t>Dependent</a:t>
            </a:r>
            <a:endParaRPr sz="1350" dirty="0"/>
          </a:p>
          <a:p>
            <a:pPr algn="ctr"/>
            <a:r>
              <a:rPr lang="en-US" altLang="zh-TW" sz="1350" dirty="0"/>
              <a:t>Variable</a:t>
            </a:r>
            <a:endParaRPr sz="1350" dirty="0"/>
          </a:p>
        </p:txBody>
      </p:sp>
      <p:sp>
        <p:nvSpPr>
          <p:cNvPr id="12" name="Google Shape;151;p19"/>
          <p:cNvSpPr txBox="1"/>
          <p:nvPr/>
        </p:nvSpPr>
        <p:spPr>
          <a:xfrm>
            <a:off x="4248565" y="2179635"/>
            <a:ext cx="938700" cy="398475"/>
          </a:xfrm>
          <a:prstGeom prst="rect">
            <a:avLst/>
          </a:prstGeom>
          <a:noFill/>
          <a:ln>
            <a:noFill/>
          </a:ln>
        </p:spPr>
        <p:txBody>
          <a:bodyPr spcFirstLastPara="1" wrap="square" lIns="68569" tIns="68569" rIns="68569" bIns="68569" anchor="t" anchorCtr="0">
            <a:noAutofit/>
          </a:bodyPr>
          <a:lstStyle/>
          <a:p>
            <a:pPr algn="ctr"/>
            <a:r>
              <a:rPr lang="en-US" altLang="zh-TW" sz="1350" dirty="0"/>
              <a:t>Mediator</a:t>
            </a:r>
            <a:endParaRPr sz="1350" dirty="0"/>
          </a:p>
          <a:p>
            <a:pPr algn="ctr"/>
            <a:r>
              <a:rPr lang="en-US" altLang="zh-TW" sz="1350" dirty="0"/>
              <a:t>Variable</a:t>
            </a:r>
            <a:endParaRPr sz="1350" dirty="0"/>
          </a:p>
        </p:txBody>
      </p:sp>
      <mc:AlternateContent xmlns:mc="http://schemas.openxmlformats.org/markup-compatibility/2006" xmlns:a14="http://schemas.microsoft.com/office/drawing/2010/main">
        <mc:Choice Requires="a14">
          <p:sp>
            <p:nvSpPr>
              <p:cNvPr id="15" name="文字方塊 14"/>
              <p:cNvSpPr txBox="1"/>
              <p:nvPr/>
            </p:nvSpPr>
            <p:spPr>
              <a:xfrm>
                <a:off x="4984677" y="835728"/>
                <a:ext cx="1864035" cy="857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sz="2400" b="1" i="1" smtClean="0">
                              <a:solidFill>
                                <a:schemeClr val="accent1">
                                  <a:lumMod val="50000"/>
                                </a:schemeClr>
                              </a:solidFill>
                              <a:latin typeface="Cambria Math"/>
                            </a:rPr>
                          </m:ctrlPr>
                        </m:fPr>
                        <m:num>
                          <m:r>
                            <a:rPr lang="en-US" altLang="zh-TW" sz="2400" b="1" i="1" smtClean="0">
                              <a:solidFill>
                                <a:schemeClr val="accent1">
                                  <a:lumMod val="50000"/>
                                </a:schemeClr>
                              </a:solidFill>
                              <a:latin typeface="Cambria Math"/>
                            </a:rPr>
                            <m:t>𝒅𝒛</m:t>
                          </m:r>
                        </m:num>
                        <m:den>
                          <m:r>
                            <a:rPr lang="en-US" altLang="zh-TW" sz="2400" b="1" i="1" smtClean="0">
                              <a:solidFill>
                                <a:schemeClr val="accent1">
                                  <a:lumMod val="50000"/>
                                </a:schemeClr>
                              </a:solidFill>
                              <a:latin typeface="Cambria Math"/>
                            </a:rPr>
                            <m:t>𝒅𝒙</m:t>
                          </m:r>
                        </m:den>
                      </m:f>
                      <m:r>
                        <a:rPr lang="en-US" altLang="zh-TW" sz="2400" b="1" i="1" smtClean="0">
                          <a:solidFill>
                            <a:schemeClr val="accent1">
                              <a:lumMod val="50000"/>
                            </a:schemeClr>
                          </a:solidFill>
                          <a:latin typeface="Cambria Math"/>
                        </a:rPr>
                        <m:t>=</m:t>
                      </m:r>
                      <m:f>
                        <m:fPr>
                          <m:ctrlPr>
                            <a:rPr lang="en-US" altLang="zh-TW" sz="2400" b="1" i="1" smtClean="0">
                              <a:solidFill>
                                <a:schemeClr val="accent1">
                                  <a:lumMod val="50000"/>
                                </a:schemeClr>
                              </a:solidFill>
                              <a:latin typeface="Cambria Math"/>
                            </a:rPr>
                          </m:ctrlPr>
                        </m:fPr>
                        <m:num>
                          <m:r>
                            <a:rPr lang="en-US" altLang="zh-TW" sz="2400" b="1" i="1" smtClean="0">
                              <a:solidFill>
                                <a:schemeClr val="accent1">
                                  <a:lumMod val="50000"/>
                                </a:schemeClr>
                              </a:solidFill>
                              <a:latin typeface="Cambria Math"/>
                            </a:rPr>
                            <m:t>𝒅𝒛</m:t>
                          </m:r>
                        </m:num>
                        <m:den>
                          <m:r>
                            <a:rPr lang="en-US" altLang="zh-TW" sz="2400" b="1" i="1" smtClean="0">
                              <a:solidFill>
                                <a:schemeClr val="accent1">
                                  <a:lumMod val="50000"/>
                                </a:schemeClr>
                              </a:solidFill>
                              <a:latin typeface="Cambria Math"/>
                            </a:rPr>
                            <m:t>𝒅𝒚</m:t>
                          </m:r>
                        </m:den>
                      </m:f>
                      <m:f>
                        <m:fPr>
                          <m:ctrlPr>
                            <a:rPr lang="en-US" altLang="zh-TW" sz="2400" b="1" i="1" smtClean="0">
                              <a:solidFill>
                                <a:schemeClr val="accent1">
                                  <a:lumMod val="50000"/>
                                </a:schemeClr>
                              </a:solidFill>
                              <a:latin typeface="Cambria Math"/>
                            </a:rPr>
                          </m:ctrlPr>
                        </m:fPr>
                        <m:num>
                          <m:r>
                            <a:rPr lang="en-US" altLang="zh-TW" sz="2400" b="1" i="1" smtClean="0">
                              <a:solidFill>
                                <a:schemeClr val="accent1">
                                  <a:lumMod val="50000"/>
                                </a:schemeClr>
                              </a:solidFill>
                              <a:latin typeface="Cambria Math"/>
                            </a:rPr>
                            <m:t>𝒅𝒚</m:t>
                          </m:r>
                        </m:num>
                        <m:den>
                          <m:r>
                            <a:rPr lang="en-US" altLang="zh-TW" sz="2400" b="1" i="1" smtClean="0">
                              <a:solidFill>
                                <a:schemeClr val="accent1">
                                  <a:lumMod val="50000"/>
                                </a:schemeClr>
                              </a:solidFill>
                              <a:latin typeface="Cambria Math"/>
                            </a:rPr>
                            <m:t>𝒅𝒙</m:t>
                          </m:r>
                        </m:den>
                      </m:f>
                    </m:oMath>
                  </m:oMathPara>
                </a14:m>
                <a:endParaRPr lang="zh-TW" altLang="en-US" sz="2400" b="1" dirty="0">
                  <a:solidFill>
                    <a:schemeClr val="accent1">
                      <a:lumMod val="50000"/>
                    </a:schemeClr>
                  </a:solidFill>
                </a:endParaRPr>
              </a:p>
            </p:txBody>
          </p:sp>
        </mc:Choice>
        <mc:Fallback xmlns="">
          <p:sp>
            <p:nvSpPr>
              <p:cNvPr id="15" name="文字方塊 14"/>
              <p:cNvSpPr txBox="1">
                <a:spLocks noRot="1" noChangeAspect="1" noMove="1" noResize="1" noEditPoints="1" noAdjustHandles="1" noChangeArrowheads="1" noChangeShapeType="1" noTextEdit="1"/>
              </p:cNvSpPr>
              <p:nvPr/>
            </p:nvSpPr>
            <p:spPr>
              <a:xfrm>
                <a:off x="4984677" y="835728"/>
                <a:ext cx="1864035" cy="857094"/>
              </a:xfrm>
              <a:prstGeom prst="rect">
                <a:avLst/>
              </a:prstGeom>
              <a:blipFill rotWithShape="1">
                <a:blip r:embed="rId4"/>
                <a:stretch>
                  <a:fillRect/>
                </a:stretch>
              </a:blipFill>
            </p:spPr>
            <p:txBody>
              <a:bodyPr/>
              <a:lstStyle/>
              <a:p>
                <a:r>
                  <a:rPr lang="zh-TW" altLang="en-US">
                    <a:noFill/>
                  </a:rPr>
                  <a:t> </a:t>
                </a:r>
              </a:p>
            </p:txBody>
          </p:sp>
        </mc:Fallback>
      </mc:AlternateContent>
      <p:sp>
        <p:nvSpPr>
          <p:cNvPr id="16" name="向右箭號 15"/>
          <p:cNvSpPr/>
          <p:nvPr/>
        </p:nvSpPr>
        <p:spPr>
          <a:xfrm>
            <a:off x="4294339" y="1117578"/>
            <a:ext cx="484095" cy="334707"/>
          </a:xfrm>
          <a:prstGeom prst="rightArrow">
            <a:avLst>
              <a:gd name="adj1" fmla="val 50000"/>
              <a:gd name="adj2" fmla="val 47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16"/>
              <p:cNvSpPr txBox="1"/>
              <p:nvPr/>
            </p:nvSpPr>
            <p:spPr>
              <a:xfrm>
                <a:off x="1541915" y="3325899"/>
                <a:ext cx="2720040" cy="83099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TW" sz="2400" b="1" i="1" smtClean="0">
                          <a:solidFill>
                            <a:schemeClr val="bg2">
                              <a:lumMod val="50000"/>
                            </a:schemeClr>
                          </a:solidFill>
                          <a:latin typeface="Cambria Math"/>
                        </a:rPr>
                        <m:t>𝒛</m:t>
                      </m:r>
                      <m:r>
                        <a:rPr lang="en-US" altLang="zh-TW" sz="2400" b="1" i="1" smtClean="0">
                          <a:solidFill>
                            <a:schemeClr val="bg2">
                              <a:lumMod val="50000"/>
                            </a:schemeClr>
                          </a:solidFill>
                          <a:latin typeface="Cambria Math"/>
                        </a:rPr>
                        <m:t>=</m:t>
                      </m:r>
                      <m:r>
                        <a:rPr lang="en-US" altLang="zh-TW" sz="2400" b="1" i="1" smtClean="0">
                          <a:solidFill>
                            <a:schemeClr val="bg2">
                              <a:lumMod val="50000"/>
                            </a:schemeClr>
                          </a:solidFill>
                          <a:latin typeface="Cambria Math"/>
                        </a:rPr>
                        <m:t>𝒇</m:t>
                      </m:r>
                      <m:d>
                        <m:dPr>
                          <m:ctrlPr>
                            <a:rPr lang="en-US" altLang="zh-TW" sz="2400" b="1" i="1" smtClean="0">
                              <a:solidFill>
                                <a:schemeClr val="bg2">
                                  <a:lumMod val="50000"/>
                                </a:schemeClr>
                              </a:solidFill>
                              <a:latin typeface="Cambria Math"/>
                            </a:rPr>
                          </m:ctrlPr>
                        </m:dPr>
                        <m:e>
                          <m:r>
                            <a:rPr lang="en-US" altLang="zh-TW" sz="2400" b="1" i="1" smtClean="0">
                              <a:solidFill>
                                <a:schemeClr val="bg2">
                                  <a:lumMod val="50000"/>
                                </a:schemeClr>
                              </a:solidFill>
                              <a:latin typeface="Cambria Math"/>
                            </a:rPr>
                            <m:t>𝒙</m:t>
                          </m:r>
                          <m:r>
                            <a:rPr lang="en-US" altLang="zh-TW" sz="2400" b="1" i="1" smtClean="0">
                              <a:solidFill>
                                <a:schemeClr val="bg2">
                                  <a:lumMod val="50000"/>
                                </a:schemeClr>
                              </a:solidFill>
                              <a:latin typeface="Cambria Math"/>
                            </a:rPr>
                            <m:t>, </m:t>
                          </m:r>
                          <m:r>
                            <a:rPr lang="en-US" altLang="zh-TW" sz="2400" b="1" i="1" smtClean="0">
                              <a:solidFill>
                                <a:schemeClr val="bg2">
                                  <a:lumMod val="50000"/>
                                </a:schemeClr>
                              </a:solidFill>
                              <a:latin typeface="Cambria Math"/>
                            </a:rPr>
                            <m:t>𝒚</m:t>
                          </m:r>
                        </m:e>
                      </m:d>
                      <m:r>
                        <a:rPr lang="en-US" altLang="zh-TW" sz="2400" b="1" i="1" smtClean="0">
                          <a:solidFill>
                            <a:schemeClr val="bg2">
                              <a:lumMod val="50000"/>
                            </a:schemeClr>
                          </a:solidFill>
                          <a:latin typeface="Cambria Math"/>
                        </a:rPr>
                        <m:t>, </m:t>
                      </m:r>
                    </m:oMath>
                  </m:oMathPara>
                </a14:m>
                <a:endParaRPr lang="en-US" altLang="zh-TW" sz="2400" b="1" i="1" dirty="0" smtClean="0">
                  <a:solidFill>
                    <a:schemeClr val="bg2">
                      <a:lumMod val="50000"/>
                    </a:schemeClr>
                  </a:solidFill>
                  <a:latin typeface="Cambria Math"/>
                </a:endParaRPr>
              </a:p>
              <a:p>
                <a:pPr/>
                <a14:m>
                  <m:oMathPara xmlns:m="http://schemas.openxmlformats.org/officeDocument/2006/math">
                    <m:oMathParaPr>
                      <m:jc m:val="left"/>
                    </m:oMathParaPr>
                    <m:oMath xmlns:m="http://schemas.openxmlformats.org/officeDocument/2006/math">
                      <m:r>
                        <a:rPr lang="en-US" altLang="zh-TW" sz="2400" b="1" i="1" smtClean="0">
                          <a:solidFill>
                            <a:schemeClr val="bg2">
                              <a:lumMod val="50000"/>
                            </a:schemeClr>
                          </a:solidFill>
                          <a:latin typeface="Cambria Math"/>
                        </a:rPr>
                        <m:t>𝒙</m:t>
                      </m:r>
                      <m:r>
                        <a:rPr lang="en-US" altLang="zh-TW" sz="2400" b="1" i="1" smtClean="0">
                          <a:solidFill>
                            <a:schemeClr val="bg2">
                              <a:lumMod val="50000"/>
                            </a:schemeClr>
                          </a:solidFill>
                          <a:latin typeface="Cambria Math"/>
                        </a:rPr>
                        <m:t>=</m:t>
                      </m:r>
                      <m:r>
                        <a:rPr lang="en-US" altLang="zh-TW" sz="2400" b="1" i="1" smtClean="0">
                          <a:solidFill>
                            <a:schemeClr val="bg2">
                              <a:lumMod val="50000"/>
                            </a:schemeClr>
                          </a:solidFill>
                          <a:latin typeface="Cambria Math"/>
                        </a:rPr>
                        <m:t>𝒈</m:t>
                      </m:r>
                      <m:d>
                        <m:dPr>
                          <m:ctrlPr>
                            <a:rPr lang="en-US" altLang="zh-TW" sz="2400" b="1" i="1" smtClean="0">
                              <a:solidFill>
                                <a:schemeClr val="bg2">
                                  <a:lumMod val="50000"/>
                                </a:schemeClr>
                              </a:solidFill>
                              <a:latin typeface="Cambria Math"/>
                            </a:rPr>
                          </m:ctrlPr>
                        </m:dPr>
                        <m:e>
                          <m:r>
                            <a:rPr lang="en-US" altLang="zh-TW" sz="2400" b="1" i="1" smtClean="0">
                              <a:solidFill>
                                <a:schemeClr val="bg2">
                                  <a:lumMod val="50000"/>
                                </a:schemeClr>
                              </a:solidFill>
                              <a:latin typeface="Cambria Math"/>
                            </a:rPr>
                            <m:t>𝒕</m:t>
                          </m:r>
                        </m:e>
                      </m:d>
                      <m:r>
                        <a:rPr lang="en-US" altLang="zh-TW" sz="2400" b="1" i="1" smtClean="0">
                          <a:solidFill>
                            <a:schemeClr val="bg2">
                              <a:lumMod val="50000"/>
                            </a:schemeClr>
                          </a:solidFill>
                          <a:latin typeface="Cambria Math"/>
                        </a:rPr>
                        <m:t>, </m:t>
                      </m:r>
                      <m:r>
                        <a:rPr lang="en-US" altLang="zh-TW" sz="2400" b="1" i="1" smtClean="0">
                          <a:solidFill>
                            <a:schemeClr val="bg2">
                              <a:lumMod val="50000"/>
                            </a:schemeClr>
                          </a:solidFill>
                          <a:latin typeface="Cambria Math"/>
                        </a:rPr>
                        <m:t>𝒚</m:t>
                      </m:r>
                      <m:r>
                        <a:rPr lang="en-US" altLang="zh-TW" sz="2400" b="1" i="1" smtClean="0">
                          <a:solidFill>
                            <a:schemeClr val="bg2">
                              <a:lumMod val="50000"/>
                            </a:schemeClr>
                          </a:solidFill>
                          <a:latin typeface="Cambria Math"/>
                        </a:rPr>
                        <m:t>=</m:t>
                      </m:r>
                      <m:r>
                        <a:rPr lang="en-US" altLang="zh-TW" sz="2400" b="1" i="1" smtClean="0">
                          <a:solidFill>
                            <a:schemeClr val="bg2">
                              <a:lumMod val="50000"/>
                            </a:schemeClr>
                          </a:solidFill>
                          <a:latin typeface="Cambria Math"/>
                        </a:rPr>
                        <m:t>𝒉</m:t>
                      </m:r>
                      <m:r>
                        <a:rPr lang="en-US" altLang="zh-TW" sz="2400" b="1" i="1" smtClean="0">
                          <a:solidFill>
                            <a:schemeClr val="bg2">
                              <a:lumMod val="50000"/>
                            </a:schemeClr>
                          </a:solidFill>
                          <a:latin typeface="Cambria Math"/>
                        </a:rPr>
                        <m:t>(</m:t>
                      </m:r>
                      <m:r>
                        <a:rPr lang="en-US" altLang="zh-TW" sz="2400" b="1" i="1" smtClean="0">
                          <a:solidFill>
                            <a:schemeClr val="bg2">
                              <a:lumMod val="50000"/>
                            </a:schemeClr>
                          </a:solidFill>
                          <a:latin typeface="Cambria Math"/>
                        </a:rPr>
                        <m:t>𝒕</m:t>
                      </m:r>
                      <m:r>
                        <a:rPr lang="en-US" altLang="zh-TW" sz="2400" b="1" i="1" smtClean="0">
                          <a:solidFill>
                            <a:schemeClr val="bg2">
                              <a:lumMod val="50000"/>
                            </a:schemeClr>
                          </a:solidFill>
                          <a:latin typeface="Cambria Math"/>
                        </a:rPr>
                        <m:t>)</m:t>
                      </m:r>
                    </m:oMath>
                  </m:oMathPara>
                </a14:m>
                <a:endParaRPr lang="zh-TW" altLang="en-US" sz="2400" b="1" dirty="0">
                  <a:solidFill>
                    <a:schemeClr val="bg2">
                      <a:lumMod val="50000"/>
                    </a:schemeClr>
                  </a:solidFill>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1541915" y="3325899"/>
                <a:ext cx="2720040" cy="830997"/>
              </a:xfrm>
              <a:prstGeom prst="rect">
                <a:avLst/>
              </a:prstGeom>
              <a:blipFill rotWithShape="1">
                <a:blip r:embed="rId5"/>
                <a:stretch>
                  <a:fillRect b="-11029"/>
                </a:stretch>
              </a:blipFill>
            </p:spPr>
            <p:txBody>
              <a:bodyPr/>
              <a:lstStyle/>
              <a:p>
                <a:r>
                  <a:rPr lang="zh-TW" altLang="en-US">
                    <a:noFill/>
                  </a:rPr>
                  <a:t> </a:t>
                </a:r>
              </a:p>
            </p:txBody>
          </p:sp>
        </mc:Fallback>
      </mc:AlternateContent>
      <p:sp>
        <p:nvSpPr>
          <p:cNvPr id="18" name="矩形 17"/>
          <p:cNvSpPr/>
          <p:nvPr/>
        </p:nvSpPr>
        <p:spPr>
          <a:xfrm>
            <a:off x="5611906" y="835728"/>
            <a:ext cx="1586753" cy="85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b="1" dirty="0">
                <a:solidFill>
                  <a:schemeClr val="bg2">
                    <a:lumMod val="50000"/>
                  </a:schemeClr>
                </a:solidFill>
              </a:rPr>
              <a:t>?</a:t>
            </a:r>
            <a:endParaRPr lang="zh-TW" altLang="en-US" b="1" dirty="0">
              <a:solidFill>
                <a:schemeClr val="bg2">
                  <a:lumMod val="50000"/>
                </a:schemeClr>
              </a:solidFill>
            </a:endParaRPr>
          </a:p>
        </p:txBody>
      </p:sp>
      <mc:AlternateContent xmlns:mc="http://schemas.openxmlformats.org/markup-compatibility/2006" xmlns:a14="http://schemas.microsoft.com/office/drawing/2010/main">
        <mc:Choice Requires="a14">
          <p:sp>
            <p:nvSpPr>
              <p:cNvPr id="19" name="文字方塊 18"/>
              <p:cNvSpPr txBox="1"/>
              <p:nvPr/>
            </p:nvSpPr>
            <p:spPr>
              <a:xfrm>
                <a:off x="5133475" y="3297496"/>
                <a:ext cx="3087705" cy="859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sz="2400" b="1" i="1" smtClean="0">
                              <a:solidFill>
                                <a:schemeClr val="accent1">
                                  <a:lumMod val="50000"/>
                                </a:schemeClr>
                              </a:solidFill>
                              <a:latin typeface="Cambria Math"/>
                            </a:rPr>
                          </m:ctrlPr>
                        </m:fPr>
                        <m:num>
                          <m:r>
                            <a:rPr lang="zh-TW" altLang="en-US" sz="2400" b="1" i="1" smtClean="0">
                              <a:solidFill>
                                <a:schemeClr val="accent1">
                                  <a:lumMod val="50000"/>
                                </a:schemeClr>
                              </a:solidFill>
                              <a:latin typeface="Cambria Math"/>
                            </a:rPr>
                            <m:t>𝝏</m:t>
                          </m:r>
                          <m:r>
                            <a:rPr lang="en-US" altLang="zh-TW" sz="2400" b="1" i="1" smtClean="0">
                              <a:solidFill>
                                <a:schemeClr val="accent1">
                                  <a:lumMod val="50000"/>
                                </a:schemeClr>
                              </a:solidFill>
                              <a:latin typeface="Cambria Math"/>
                            </a:rPr>
                            <m:t>𝒛</m:t>
                          </m:r>
                        </m:num>
                        <m:den>
                          <m:r>
                            <a:rPr lang="zh-TW" altLang="en-US" sz="2400" b="1" i="1">
                              <a:solidFill>
                                <a:schemeClr val="accent1">
                                  <a:lumMod val="50000"/>
                                </a:schemeClr>
                              </a:solidFill>
                              <a:latin typeface="Cambria Math"/>
                            </a:rPr>
                            <m:t>𝝏</m:t>
                          </m:r>
                          <m:r>
                            <a:rPr lang="en-US" altLang="zh-TW" sz="2400" b="1" i="1" smtClean="0">
                              <a:solidFill>
                                <a:schemeClr val="accent1">
                                  <a:lumMod val="50000"/>
                                </a:schemeClr>
                              </a:solidFill>
                              <a:latin typeface="Cambria Math"/>
                            </a:rPr>
                            <m:t>𝒕</m:t>
                          </m:r>
                        </m:den>
                      </m:f>
                      <m:r>
                        <a:rPr lang="en-US" altLang="zh-TW" sz="2400" b="1" i="1" smtClean="0">
                          <a:solidFill>
                            <a:schemeClr val="accent1">
                              <a:lumMod val="50000"/>
                            </a:schemeClr>
                          </a:solidFill>
                          <a:latin typeface="Cambria Math"/>
                        </a:rPr>
                        <m:t>=</m:t>
                      </m:r>
                      <m:f>
                        <m:fPr>
                          <m:ctrlPr>
                            <a:rPr lang="en-US" altLang="zh-TW" sz="2400" b="1" i="1" smtClean="0">
                              <a:solidFill>
                                <a:schemeClr val="accent1">
                                  <a:lumMod val="50000"/>
                                </a:schemeClr>
                              </a:solidFill>
                              <a:latin typeface="Cambria Math"/>
                            </a:rPr>
                          </m:ctrlPr>
                        </m:fPr>
                        <m:num>
                          <m:r>
                            <a:rPr lang="zh-TW" altLang="en-US" sz="2400" b="1" i="1">
                              <a:solidFill>
                                <a:schemeClr val="accent1">
                                  <a:lumMod val="50000"/>
                                </a:schemeClr>
                              </a:solidFill>
                              <a:latin typeface="Cambria Math"/>
                            </a:rPr>
                            <m:t>𝝏</m:t>
                          </m:r>
                          <m:r>
                            <a:rPr lang="en-US" altLang="zh-TW" sz="2400" b="1" i="1" smtClean="0">
                              <a:solidFill>
                                <a:schemeClr val="accent1">
                                  <a:lumMod val="50000"/>
                                </a:schemeClr>
                              </a:solidFill>
                              <a:latin typeface="Cambria Math"/>
                            </a:rPr>
                            <m:t>𝒇</m:t>
                          </m:r>
                        </m:num>
                        <m:den>
                          <m:r>
                            <a:rPr lang="zh-TW" altLang="en-US" sz="2400" b="1" i="1">
                              <a:solidFill>
                                <a:schemeClr val="accent1">
                                  <a:lumMod val="50000"/>
                                </a:schemeClr>
                              </a:solidFill>
                              <a:latin typeface="Cambria Math"/>
                            </a:rPr>
                            <m:t>𝝏</m:t>
                          </m:r>
                          <m:r>
                            <a:rPr lang="en-US" altLang="zh-TW" sz="2400" b="1" i="1" smtClean="0">
                              <a:solidFill>
                                <a:schemeClr val="accent1">
                                  <a:lumMod val="50000"/>
                                </a:schemeClr>
                              </a:solidFill>
                              <a:latin typeface="Cambria Math"/>
                            </a:rPr>
                            <m:t>𝒈</m:t>
                          </m:r>
                        </m:den>
                      </m:f>
                      <m:f>
                        <m:fPr>
                          <m:ctrlPr>
                            <a:rPr lang="en-US" altLang="zh-TW" sz="2400" b="1" i="1" smtClean="0">
                              <a:solidFill>
                                <a:schemeClr val="accent1">
                                  <a:lumMod val="50000"/>
                                </a:schemeClr>
                              </a:solidFill>
                              <a:latin typeface="Cambria Math"/>
                            </a:rPr>
                          </m:ctrlPr>
                        </m:fPr>
                        <m:num>
                          <m:r>
                            <a:rPr lang="zh-TW" altLang="en-US" sz="2400" b="1" i="1">
                              <a:solidFill>
                                <a:schemeClr val="accent1">
                                  <a:lumMod val="50000"/>
                                </a:schemeClr>
                              </a:solidFill>
                              <a:latin typeface="Cambria Math"/>
                            </a:rPr>
                            <m:t>𝝏</m:t>
                          </m:r>
                          <m:r>
                            <a:rPr lang="en-US" altLang="zh-TW" sz="2400" b="1" i="1" smtClean="0">
                              <a:solidFill>
                                <a:schemeClr val="accent1">
                                  <a:lumMod val="50000"/>
                                </a:schemeClr>
                              </a:solidFill>
                              <a:latin typeface="Cambria Math"/>
                            </a:rPr>
                            <m:t>𝒈</m:t>
                          </m:r>
                        </m:num>
                        <m:den>
                          <m:r>
                            <a:rPr lang="zh-TW" altLang="en-US" sz="2400" b="1" i="1">
                              <a:solidFill>
                                <a:schemeClr val="accent1">
                                  <a:lumMod val="50000"/>
                                </a:schemeClr>
                              </a:solidFill>
                              <a:latin typeface="Cambria Math"/>
                            </a:rPr>
                            <m:t>𝝏</m:t>
                          </m:r>
                          <m:r>
                            <a:rPr lang="en-US" altLang="zh-TW" sz="2400" b="1" i="1" smtClean="0">
                              <a:solidFill>
                                <a:schemeClr val="accent1">
                                  <a:lumMod val="50000"/>
                                </a:schemeClr>
                              </a:solidFill>
                              <a:latin typeface="Cambria Math"/>
                            </a:rPr>
                            <m:t>𝒕</m:t>
                          </m:r>
                        </m:den>
                      </m:f>
                      <m:r>
                        <a:rPr lang="en-US" altLang="zh-TW" sz="2400" b="1" i="1" smtClean="0">
                          <a:solidFill>
                            <a:schemeClr val="accent1">
                              <a:lumMod val="50000"/>
                            </a:schemeClr>
                          </a:solidFill>
                          <a:latin typeface="Cambria Math"/>
                        </a:rPr>
                        <m:t>+</m:t>
                      </m:r>
                      <m:f>
                        <m:fPr>
                          <m:ctrlPr>
                            <a:rPr lang="en-US" altLang="zh-TW" sz="2400" b="1" i="1">
                              <a:solidFill>
                                <a:schemeClr val="accent1">
                                  <a:lumMod val="50000"/>
                                </a:schemeClr>
                              </a:solidFill>
                              <a:latin typeface="Cambria Math"/>
                            </a:rPr>
                          </m:ctrlPr>
                        </m:fPr>
                        <m:num>
                          <m:r>
                            <a:rPr lang="zh-TW" altLang="en-US" sz="2400" b="1" i="1">
                              <a:solidFill>
                                <a:schemeClr val="accent1">
                                  <a:lumMod val="50000"/>
                                </a:schemeClr>
                              </a:solidFill>
                              <a:latin typeface="Cambria Math"/>
                            </a:rPr>
                            <m:t>𝝏</m:t>
                          </m:r>
                          <m:r>
                            <a:rPr lang="en-US" altLang="zh-TW" sz="2400" b="1" i="1">
                              <a:solidFill>
                                <a:schemeClr val="accent1">
                                  <a:lumMod val="50000"/>
                                </a:schemeClr>
                              </a:solidFill>
                              <a:latin typeface="Cambria Math"/>
                            </a:rPr>
                            <m:t>𝒇</m:t>
                          </m:r>
                        </m:num>
                        <m:den>
                          <m:r>
                            <a:rPr lang="zh-TW" altLang="en-US" sz="2400" b="1" i="1">
                              <a:solidFill>
                                <a:schemeClr val="accent1">
                                  <a:lumMod val="50000"/>
                                </a:schemeClr>
                              </a:solidFill>
                              <a:latin typeface="Cambria Math"/>
                            </a:rPr>
                            <m:t>𝝏</m:t>
                          </m:r>
                          <m:r>
                            <a:rPr lang="en-US" altLang="zh-TW" sz="2400" b="1" i="1" smtClean="0">
                              <a:solidFill>
                                <a:schemeClr val="accent1">
                                  <a:lumMod val="50000"/>
                                </a:schemeClr>
                              </a:solidFill>
                              <a:latin typeface="Cambria Math"/>
                            </a:rPr>
                            <m:t>𝒉</m:t>
                          </m:r>
                        </m:den>
                      </m:f>
                      <m:f>
                        <m:fPr>
                          <m:ctrlPr>
                            <a:rPr lang="en-US" altLang="zh-TW" sz="2400" b="1" i="1">
                              <a:solidFill>
                                <a:schemeClr val="accent1">
                                  <a:lumMod val="50000"/>
                                </a:schemeClr>
                              </a:solidFill>
                              <a:latin typeface="Cambria Math"/>
                            </a:rPr>
                          </m:ctrlPr>
                        </m:fPr>
                        <m:num>
                          <m:r>
                            <a:rPr lang="zh-TW" altLang="en-US" sz="2400" b="1" i="1">
                              <a:solidFill>
                                <a:schemeClr val="accent1">
                                  <a:lumMod val="50000"/>
                                </a:schemeClr>
                              </a:solidFill>
                              <a:latin typeface="Cambria Math"/>
                            </a:rPr>
                            <m:t>𝝏</m:t>
                          </m:r>
                          <m:r>
                            <a:rPr lang="en-US" altLang="zh-TW" sz="2400" b="1" i="1" smtClean="0">
                              <a:solidFill>
                                <a:schemeClr val="accent1">
                                  <a:lumMod val="50000"/>
                                </a:schemeClr>
                              </a:solidFill>
                              <a:latin typeface="Cambria Math"/>
                            </a:rPr>
                            <m:t>𝒉</m:t>
                          </m:r>
                        </m:num>
                        <m:den>
                          <m:r>
                            <a:rPr lang="zh-TW" altLang="en-US" sz="2400" b="1" i="1">
                              <a:solidFill>
                                <a:schemeClr val="accent1">
                                  <a:lumMod val="50000"/>
                                </a:schemeClr>
                              </a:solidFill>
                              <a:latin typeface="Cambria Math"/>
                            </a:rPr>
                            <m:t>𝝏</m:t>
                          </m:r>
                          <m:r>
                            <a:rPr lang="en-US" altLang="zh-TW" sz="2400" b="1" i="1">
                              <a:solidFill>
                                <a:schemeClr val="accent1">
                                  <a:lumMod val="50000"/>
                                </a:schemeClr>
                              </a:solidFill>
                              <a:latin typeface="Cambria Math"/>
                            </a:rPr>
                            <m:t>𝒕</m:t>
                          </m:r>
                        </m:den>
                      </m:f>
                    </m:oMath>
                  </m:oMathPara>
                </a14:m>
                <a:endParaRPr lang="zh-TW" altLang="en-US" sz="2400" b="1" dirty="0">
                  <a:solidFill>
                    <a:schemeClr val="accent1">
                      <a:lumMod val="50000"/>
                    </a:schemeClr>
                  </a:solidFill>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5133475" y="3297496"/>
                <a:ext cx="3087705" cy="859338"/>
              </a:xfrm>
              <a:prstGeom prst="rect">
                <a:avLst/>
              </a:prstGeom>
              <a:blipFill rotWithShape="1">
                <a:blip r:embed="rId6"/>
                <a:stretch>
                  <a:fillRect/>
                </a:stretch>
              </a:blipFill>
            </p:spPr>
            <p:txBody>
              <a:bodyPr/>
              <a:lstStyle/>
              <a:p>
                <a:r>
                  <a:rPr lang="zh-TW" altLang="en-US">
                    <a:noFill/>
                  </a:rPr>
                  <a:t> </a:t>
                </a:r>
              </a:p>
            </p:txBody>
          </p:sp>
        </mc:Fallback>
      </mc:AlternateContent>
      <p:sp>
        <p:nvSpPr>
          <p:cNvPr id="20" name="向右箭號 19"/>
          <p:cNvSpPr/>
          <p:nvPr/>
        </p:nvSpPr>
        <p:spPr>
          <a:xfrm>
            <a:off x="4285619" y="3512488"/>
            <a:ext cx="484095" cy="334707"/>
          </a:xfrm>
          <a:prstGeom prst="rightArrow">
            <a:avLst>
              <a:gd name="adj1" fmla="val 50000"/>
              <a:gd name="adj2" fmla="val 47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5688231" y="3299740"/>
            <a:ext cx="2532949" cy="857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b="1" dirty="0">
                <a:solidFill>
                  <a:schemeClr val="bg2">
                    <a:lumMod val="50000"/>
                  </a:schemeClr>
                </a:solidFill>
              </a:rPr>
              <a:t>?</a:t>
            </a:r>
            <a:endParaRPr lang="zh-TW" altLang="en-US" b="1" dirty="0">
              <a:solidFill>
                <a:schemeClr val="bg2">
                  <a:lumMod val="50000"/>
                </a:schemeClr>
              </a:solidFill>
            </a:endParaRPr>
          </a:p>
        </p:txBody>
      </p:sp>
    </p:spTree>
    <p:extLst>
      <p:ext uri="{BB962C8B-B14F-4D97-AF65-F5344CB8AC3E}">
        <p14:creationId xmlns:p14="http://schemas.microsoft.com/office/powerpoint/2010/main" val="325949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5" grpId="0"/>
      <p:bldP spid="16" grpId="0" animBg="1"/>
      <p:bldP spid="17" grpId="0"/>
      <p:bldP spid="18" grpId="0" animBg="1"/>
      <p:bldP spid="18" grpId="1" animBg="1"/>
      <p:bldP spid="19" grpId="0"/>
      <p:bldP spid="20" grpId="0" animBg="1"/>
      <p:bldP spid="21" grpId="0" animBg="1"/>
      <p:bldP spid="21"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反向</a:t>
            </a:r>
            <a:r>
              <a:rPr lang="zh-TW" altLang="en-US" dirty="0" smtClean="0"/>
              <a:t>傳播 </a:t>
            </a:r>
            <a:r>
              <a:rPr lang="en-US" altLang="zh-TW" dirty="0" smtClean="0"/>
              <a:t>(cont.)</a:t>
            </a:r>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754" y="1085850"/>
            <a:ext cx="6236494"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700" y="3652219"/>
            <a:ext cx="3300413"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4433580" y="4580907"/>
            <a:ext cx="2287806" cy="369332"/>
          </a:xfrm>
          <a:prstGeom prst="rect">
            <a:avLst/>
          </a:prstGeom>
          <a:noFill/>
        </p:spPr>
        <p:txBody>
          <a:bodyPr wrap="none" rtlCol="0">
            <a:spAutoFit/>
          </a:bodyPr>
          <a:lstStyle/>
          <a:p>
            <a:r>
              <a:rPr lang="en-US" altLang="zh-TW" sz="1800" b="1" dirty="0" smtClean="0">
                <a:solidFill>
                  <a:srgbClr val="FF9900"/>
                </a:solidFill>
              </a:rPr>
              <a:t>Loss </a:t>
            </a:r>
            <a:r>
              <a:rPr lang="en-US" altLang="zh-TW" sz="1800" b="1" dirty="0">
                <a:solidFill>
                  <a:srgbClr val="FF9900"/>
                </a:solidFill>
              </a:rPr>
              <a:t>Function </a:t>
            </a:r>
            <a:r>
              <a:rPr lang="zh-TW" altLang="en-US" sz="1800" b="1" dirty="0">
                <a:solidFill>
                  <a:srgbClr val="FF9900"/>
                </a:solidFill>
              </a:rPr>
              <a:t>影響</a:t>
            </a:r>
          </a:p>
        </p:txBody>
      </p:sp>
      <p:sp>
        <p:nvSpPr>
          <p:cNvPr id="6" name="文字方塊 5"/>
          <p:cNvSpPr txBox="1"/>
          <p:nvPr/>
        </p:nvSpPr>
        <p:spPr>
          <a:xfrm>
            <a:off x="4861908" y="3282887"/>
            <a:ext cx="2864887" cy="369332"/>
          </a:xfrm>
          <a:prstGeom prst="rect">
            <a:avLst/>
          </a:prstGeom>
          <a:noFill/>
        </p:spPr>
        <p:txBody>
          <a:bodyPr wrap="none" rtlCol="0">
            <a:spAutoFit/>
          </a:bodyPr>
          <a:lstStyle/>
          <a:p>
            <a:r>
              <a:rPr lang="en-US" altLang="zh-TW" sz="1800" b="1" dirty="0" smtClean="0">
                <a:solidFill>
                  <a:srgbClr val="33CC33"/>
                </a:solidFill>
              </a:rPr>
              <a:t>Activation </a:t>
            </a:r>
            <a:r>
              <a:rPr lang="en-US" altLang="zh-TW" sz="1800" b="1" dirty="0">
                <a:solidFill>
                  <a:srgbClr val="33CC33"/>
                </a:solidFill>
              </a:rPr>
              <a:t>Function </a:t>
            </a:r>
            <a:r>
              <a:rPr lang="zh-TW" altLang="en-US" sz="1800" b="1" dirty="0">
                <a:solidFill>
                  <a:srgbClr val="33CC33"/>
                </a:solidFill>
              </a:rPr>
              <a:t>影響</a:t>
            </a:r>
          </a:p>
        </p:txBody>
      </p:sp>
    </p:spTree>
    <p:extLst>
      <p:ext uri="{BB962C8B-B14F-4D97-AF65-F5344CB8AC3E}">
        <p14:creationId xmlns:p14="http://schemas.microsoft.com/office/powerpoint/2010/main" val="1705704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反向傳播 </a:t>
            </a:r>
            <a:r>
              <a:rPr lang="en-US" altLang="zh-TW" dirty="0" smtClean="0"/>
              <a:t>- Notation</a:t>
            </a:r>
            <a:endParaRPr lang="zh-TW" altLang="en-US" dirty="0"/>
          </a:p>
        </p:txBody>
      </p:sp>
      <p:pic>
        <p:nvPicPr>
          <p:cNvPr id="4" name="Google Shape;158;p20"/>
          <p:cNvPicPr preferRelativeResize="0"/>
          <p:nvPr/>
        </p:nvPicPr>
        <p:blipFill>
          <a:blip r:embed="rId2">
            <a:alphaModFix/>
          </a:blip>
          <a:stretch>
            <a:fillRect/>
          </a:stretch>
        </p:blipFill>
        <p:spPr>
          <a:xfrm>
            <a:off x="818139" y="1377505"/>
            <a:ext cx="4019718" cy="3134533"/>
          </a:xfrm>
          <a:prstGeom prst="rect">
            <a:avLst/>
          </a:prstGeom>
          <a:noFill/>
          <a:ln>
            <a:noFill/>
          </a:ln>
        </p:spPr>
      </p:pic>
      <p:pic>
        <p:nvPicPr>
          <p:cNvPr id="5" name="Google Shape;159;p20"/>
          <p:cNvPicPr preferRelativeResize="0"/>
          <p:nvPr/>
        </p:nvPicPr>
        <p:blipFill>
          <a:blip r:embed="rId3">
            <a:alphaModFix/>
          </a:blip>
          <a:stretch>
            <a:fillRect/>
          </a:stretch>
        </p:blipFill>
        <p:spPr>
          <a:xfrm>
            <a:off x="3139707" y="1084612"/>
            <a:ext cx="850166" cy="327013"/>
          </a:xfrm>
          <a:prstGeom prst="rect">
            <a:avLst/>
          </a:prstGeom>
          <a:noFill/>
          <a:ln>
            <a:noFill/>
          </a:ln>
        </p:spPr>
      </p:pic>
      <p:pic>
        <p:nvPicPr>
          <p:cNvPr id="6" name="Google Shape;160;p20"/>
          <p:cNvPicPr preferRelativeResize="0"/>
          <p:nvPr/>
        </p:nvPicPr>
        <p:blipFill>
          <a:blip r:embed="rId4">
            <a:alphaModFix/>
          </a:blip>
          <a:stretch>
            <a:fillRect/>
          </a:stretch>
        </p:blipFill>
        <p:spPr>
          <a:xfrm>
            <a:off x="740326" y="1091757"/>
            <a:ext cx="1221598" cy="311060"/>
          </a:xfrm>
          <a:prstGeom prst="rect">
            <a:avLst/>
          </a:prstGeom>
          <a:noFill/>
          <a:ln>
            <a:noFill/>
          </a:ln>
        </p:spPr>
      </p:pic>
      <p:sp>
        <p:nvSpPr>
          <p:cNvPr id="19" name="文字方塊 18"/>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mc:AlternateContent xmlns:mc="http://schemas.openxmlformats.org/markup-compatibility/2006" xmlns:a14="http://schemas.microsoft.com/office/drawing/2010/main">
        <mc:Choice Requires="a14">
          <p:sp>
            <p:nvSpPr>
              <p:cNvPr id="3" name="文字方塊 2"/>
              <p:cNvSpPr txBox="1"/>
              <p:nvPr/>
            </p:nvSpPr>
            <p:spPr>
              <a:xfrm>
                <a:off x="3440642" y="1910522"/>
                <a:ext cx="261803" cy="2670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600" b="1" i="1" smtClean="0">
                              <a:solidFill>
                                <a:schemeClr val="tx1"/>
                              </a:solidFill>
                              <a:latin typeface="Cambria Math"/>
                            </a:rPr>
                          </m:ctrlPr>
                        </m:sSubSupPr>
                        <m:e>
                          <m:r>
                            <a:rPr lang="en-US" altLang="zh-TW" sz="1600" b="1" i="1" smtClean="0">
                              <a:solidFill>
                                <a:schemeClr val="tx1"/>
                              </a:solidFill>
                              <a:latin typeface="Cambria Math" panose="02040503050406030204" pitchFamily="18" charset="0"/>
                            </a:rPr>
                            <m:t>𝒛</m:t>
                          </m:r>
                        </m:e>
                        <m:sub>
                          <m:r>
                            <a:rPr lang="en-US" altLang="zh-TW" sz="1600" b="1" i="1" smtClean="0">
                              <a:solidFill>
                                <a:schemeClr val="tx1"/>
                              </a:solidFill>
                              <a:latin typeface="Cambria Math" panose="02040503050406030204" pitchFamily="18" charset="0"/>
                            </a:rPr>
                            <m:t>𝟏</m:t>
                          </m:r>
                        </m:sub>
                        <m:sup>
                          <m:r>
                            <a:rPr lang="en-US" altLang="zh-TW" sz="1600" b="1" i="1" smtClean="0">
                              <a:solidFill>
                                <a:schemeClr val="tx1"/>
                              </a:solidFill>
                              <a:latin typeface="Cambria Math" panose="02040503050406030204" pitchFamily="18" charset="0"/>
                            </a:rPr>
                            <m:t>𝒍</m:t>
                          </m:r>
                        </m:sup>
                      </m:sSubSup>
                    </m:oMath>
                  </m:oMathPara>
                </a14:m>
                <a:endParaRPr lang="en-US" altLang="zh-TW" sz="1600" b="1" dirty="0" smtClean="0"/>
              </a:p>
            </p:txBody>
          </p:sp>
        </mc:Choice>
        <mc:Fallback xmlns="">
          <p:sp>
            <p:nvSpPr>
              <p:cNvPr id="3" name="文字方塊 2"/>
              <p:cNvSpPr txBox="1">
                <a:spLocks noRot="1" noChangeAspect="1" noMove="1" noResize="1" noEditPoints="1" noAdjustHandles="1" noChangeArrowheads="1" noChangeShapeType="1" noTextEdit="1"/>
              </p:cNvSpPr>
              <p:nvPr/>
            </p:nvSpPr>
            <p:spPr>
              <a:xfrm>
                <a:off x="3440642" y="1910522"/>
                <a:ext cx="261803" cy="267061"/>
              </a:xfrm>
              <a:prstGeom prst="rect">
                <a:avLst/>
              </a:prstGeom>
              <a:blipFill>
                <a:blip r:embed="rId5"/>
                <a:stretch>
                  <a:fillRect l="-6977" r="-4651" b="-181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3450464" y="2576152"/>
                <a:ext cx="261803" cy="2670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600" b="1" i="1" smtClean="0">
                              <a:solidFill>
                                <a:schemeClr val="tx1"/>
                              </a:solidFill>
                              <a:latin typeface="Cambria Math"/>
                            </a:rPr>
                          </m:ctrlPr>
                        </m:sSubSupPr>
                        <m:e>
                          <m:r>
                            <a:rPr lang="en-US" altLang="zh-TW" sz="1600" b="1" i="1" smtClean="0">
                              <a:solidFill>
                                <a:schemeClr val="tx1"/>
                              </a:solidFill>
                              <a:latin typeface="Cambria Math" panose="02040503050406030204" pitchFamily="18" charset="0"/>
                            </a:rPr>
                            <m:t>𝒛</m:t>
                          </m:r>
                        </m:e>
                        <m:sub>
                          <m:r>
                            <a:rPr lang="en-US" altLang="zh-TW" sz="1600" b="1" i="1" smtClean="0">
                              <a:solidFill>
                                <a:schemeClr val="tx1"/>
                              </a:solidFill>
                              <a:latin typeface="Cambria Math" panose="02040503050406030204" pitchFamily="18" charset="0"/>
                            </a:rPr>
                            <m:t>𝟐</m:t>
                          </m:r>
                        </m:sub>
                        <m:sup>
                          <m:r>
                            <a:rPr lang="en-US" altLang="zh-TW" sz="1600" b="1" i="1" smtClean="0">
                              <a:solidFill>
                                <a:schemeClr val="tx1"/>
                              </a:solidFill>
                              <a:latin typeface="Cambria Math" panose="02040503050406030204" pitchFamily="18" charset="0"/>
                            </a:rPr>
                            <m:t>𝒍</m:t>
                          </m:r>
                        </m:sup>
                      </m:sSubSup>
                    </m:oMath>
                  </m:oMathPara>
                </a14:m>
                <a:endParaRPr lang="en-US" altLang="zh-TW" sz="1600" b="1" dirty="0" smtClean="0"/>
              </a:p>
            </p:txBody>
          </p:sp>
        </mc:Choice>
        <mc:Fallback xmlns="">
          <p:sp>
            <p:nvSpPr>
              <p:cNvPr id="20" name="文字方塊 19"/>
              <p:cNvSpPr txBox="1">
                <a:spLocks noRot="1" noChangeAspect="1" noMove="1" noResize="1" noEditPoints="1" noAdjustHandles="1" noChangeArrowheads="1" noChangeShapeType="1" noTextEdit="1"/>
              </p:cNvSpPr>
              <p:nvPr/>
            </p:nvSpPr>
            <p:spPr>
              <a:xfrm>
                <a:off x="3450464" y="2576152"/>
                <a:ext cx="261803" cy="267061"/>
              </a:xfrm>
              <a:prstGeom prst="rect">
                <a:avLst/>
              </a:prstGeom>
              <a:blipFill>
                <a:blip r:embed="rId6"/>
                <a:stretch>
                  <a:fillRect l="-6977" r="-4651" b="-186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3458474" y="3655810"/>
                <a:ext cx="228139" cy="268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600" b="1" i="1" smtClean="0">
                              <a:solidFill>
                                <a:schemeClr val="tx1"/>
                              </a:solidFill>
                              <a:latin typeface="Cambria Math"/>
                            </a:rPr>
                          </m:ctrlPr>
                        </m:sSubSupPr>
                        <m:e>
                          <m:r>
                            <a:rPr lang="en-US" altLang="zh-TW" sz="1600" b="1" i="1" smtClean="0">
                              <a:solidFill>
                                <a:schemeClr val="tx1"/>
                              </a:solidFill>
                              <a:latin typeface="Cambria Math" panose="02040503050406030204" pitchFamily="18" charset="0"/>
                            </a:rPr>
                            <m:t>𝒛</m:t>
                          </m:r>
                        </m:e>
                        <m:sub>
                          <m:r>
                            <a:rPr lang="en-US" altLang="zh-TW" sz="1600" b="1" i="1" smtClean="0">
                              <a:solidFill>
                                <a:schemeClr val="tx1"/>
                              </a:solidFill>
                              <a:latin typeface="Cambria Math"/>
                            </a:rPr>
                            <m:t>𝒊</m:t>
                          </m:r>
                        </m:sub>
                        <m:sup>
                          <m:r>
                            <a:rPr lang="en-US" altLang="zh-TW" sz="1600" b="1" i="1" smtClean="0">
                              <a:solidFill>
                                <a:schemeClr val="tx1"/>
                              </a:solidFill>
                              <a:latin typeface="Cambria Math" panose="02040503050406030204" pitchFamily="18" charset="0"/>
                            </a:rPr>
                            <m:t>𝒍</m:t>
                          </m:r>
                        </m:sup>
                      </m:sSubSup>
                    </m:oMath>
                  </m:oMathPara>
                </a14:m>
                <a:endParaRPr lang="en-US" altLang="zh-TW" sz="1600" b="1" dirty="0" smtClean="0"/>
              </a:p>
            </p:txBody>
          </p:sp>
        </mc:Choice>
        <mc:Fallback xmlns="">
          <p:sp>
            <p:nvSpPr>
              <p:cNvPr id="21" name="文字方塊 20"/>
              <p:cNvSpPr txBox="1">
                <a:spLocks noRot="1" noChangeAspect="1" noMove="1" noResize="1" noEditPoints="1" noAdjustHandles="1" noChangeArrowheads="1" noChangeShapeType="1" noTextEdit="1"/>
              </p:cNvSpPr>
              <p:nvPr/>
            </p:nvSpPr>
            <p:spPr>
              <a:xfrm>
                <a:off x="3458474" y="3655810"/>
                <a:ext cx="228139" cy="268984"/>
              </a:xfrm>
              <a:prstGeom prst="rect">
                <a:avLst/>
              </a:prstGeom>
              <a:blipFill rotWithShape="1">
                <a:blip r:embed="rId7"/>
                <a:stretch>
                  <a:fillRect l="-7895" t="-2273" r="-7895" b="-18182"/>
                </a:stretch>
              </a:blipFill>
            </p:spPr>
            <p:txBody>
              <a:bodyPr/>
              <a:lstStyle/>
              <a:p>
                <a:r>
                  <a:rPr lang="zh-TW" altLang="en-US">
                    <a:noFill/>
                  </a:rPr>
                  <a:t> </a:t>
                </a:r>
              </a:p>
            </p:txBody>
          </p:sp>
        </mc:Fallback>
      </mc:AlternateContent>
      <p:pic>
        <p:nvPicPr>
          <p:cNvPr id="22" name="Google Shape;75;p15"/>
          <p:cNvPicPr preferRelativeResize="0"/>
          <p:nvPr/>
        </p:nvPicPr>
        <p:blipFill>
          <a:blip r:embed="rId8">
            <a:alphaModFix/>
          </a:blip>
          <a:stretch>
            <a:fillRect/>
          </a:stretch>
        </p:blipFill>
        <p:spPr>
          <a:xfrm>
            <a:off x="5448925" y="1100311"/>
            <a:ext cx="602000" cy="635569"/>
          </a:xfrm>
          <a:prstGeom prst="rect">
            <a:avLst/>
          </a:prstGeom>
          <a:noFill/>
          <a:ln>
            <a:noFill/>
          </a:ln>
        </p:spPr>
      </p:pic>
      <p:pic>
        <p:nvPicPr>
          <p:cNvPr id="23" name="Google Shape;77;p15"/>
          <p:cNvPicPr preferRelativeResize="0"/>
          <p:nvPr/>
        </p:nvPicPr>
        <p:blipFill rotWithShape="1">
          <a:blip r:embed="rId9">
            <a:alphaModFix/>
          </a:blip>
          <a:srcRect r="17108"/>
          <a:stretch/>
        </p:blipFill>
        <p:spPr>
          <a:xfrm>
            <a:off x="5315560" y="3470556"/>
            <a:ext cx="679715" cy="669074"/>
          </a:xfrm>
          <a:prstGeom prst="rect">
            <a:avLst/>
          </a:prstGeom>
          <a:noFill/>
          <a:ln>
            <a:noFill/>
          </a:ln>
        </p:spPr>
      </p:pic>
      <p:cxnSp>
        <p:nvCxnSpPr>
          <p:cNvPr id="26" name="Google Shape;82;p15"/>
          <p:cNvCxnSpPr>
            <a:stCxn id="40" idx="1"/>
          </p:cNvCxnSpPr>
          <p:nvPr/>
        </p:nvCxnSpPr>
        <p:spPr>
          <a:xfrm flipH="1">
            <a:off x="5835558" y="3492212"/>
            <a:ext cx="544619" cy="160297"/>
          </a:xfrm>
          <a:prstGeom prst="straightConnector1">
            <a:avLst/>
          </a:prstGeom>
          <a:noFill/>
          <a:ln w="19050" cap="flat" cmpd="sng">
            <a:solidFill>
              <a:schemeClr val="dk2"/>
            </a:solidFill>
            <a:prstDash val="solid"/>
            <a:round/>
            <a:headEnd type="none" w="med" len="med"/>
            <a:tailEnd type="triangle" w="med" len="med"/>
          </a:ln>
        </p:spPr>
      </p:cxnSp>
      <p:cxnSp>
        <p:nvCxnSpPr>
          <p:cNvPr id="28" name="Google Shape;84;p15"/>
          <p:cNvCxnSpPr>
            <a:stCxn id="37" idx="1"/>
          </p:cNvCxnSpPr>
          <p:nvPr/>
        </p:nvCxnSpPr>
        <p:spPr>
          <a:xfrm flipH="1">
            <a:off x="5859623" y="1025805"/>
            <a:ext cx="417240" cy="246355"/>
          </a:xfrm>
          <a:prstGeom prst="straightConnector1">
            <a:avLst/>
          </a:prstGeom>
          <a:noFill/>
          <a:ln w="19050" cap="flat" cmpd="sng">
            <a:solidFill>
              <a:schemeClr val="dk2"/>
            </a:solidFill>
            <a:prstDash val="solid"/>
            <a:round/>
            <a:headEnd type="none" w="med" len="med"/>
            <a:tailEnd type="triangle" w="med" len="med"/>
          </a:ln>
        </p:spPr>
      </p:cxnSp>
      <p:cxnSp>
        <p:nvCxnSpPr>
          <p:cNvPr id="32" name="Google Shape;88;p15"/>
          <p:cNvCxnSpPr>
            <a:stCxn id="41" idx="1"/>
          </p:cNvCxnSpPr>
          <p:nvPr/>
        </p:nvCxnSpPr>
        <p:spPr>
          <a:xfrm flipH="1" flipV="1">
            <a:off x="5859623" y="3997773"/>
            <a:ext cx="520554" cy="166664"/>
          </a:xfrm>
          <a:prstGeom prst="straightConnector1">
            <a:avLst/>
          </a:prstGeom>
          <a:noFill/>
          <a:ln w="19050" cap="flat" cmpd="sng">
            <a:solidFill>
              <a:schemeClr val="dk2"/>
            </a:solidFill>
            <a:prstDash val="solid"/>
            <a:round/>
            <a:headEnd type="none" w="med" len="med"/>
            <a:tailEnd type="triangle" w="med" len="med"/>
          </a:ln>
        </p:spPr>
      </p:cxnSp>
      <p:pic>
        <p:nvPicPr>
          <p:cNvPr id="33" name="Google Shape;89;p15"/>
          <p:cNvPicPr preferRelativeResize="0"/>
          <p:nvPr/>
        </p:nvPicPr>
        <p:blipFill>
          <a:blip r:embed="rId10">
            <a:alphaModFix/>
          </a:blip>
          <a:stretch>
            <a:fillRect/>
          </a:stretch>
        </p:blipFill>
        <p:spPr>
          <a:xfrm>
            <a:off x="5424798" y="2322748"/>
            <a:ext cx="570300" cy="610090"/>
          </a:xfrm>
          <a:prstGeom prst="rect">
            <a:avLst/>
          </a:prstGeom>
          <a:noFill/>
          <a:ln>
            <a:noFill/>
          </a:ln>
        </p:spPr>
      </p:pic>
      <p:cxnSp>
        <p:nvCxnSpPr>
          <p:cNvPr id="35" name="Google Shape;86;p15"/>
          <p:cNvCxnSpPr>
            <a:stCxn id="7" idx="1"/>
          </p:cNvCxnSpPr>
          <p:nvPr/>
        </p:nvCxnSpPr>
        <p:spPr>
          <a:xfrm flipH="1" flipV="1">
            <a:off x="5936107" y="1583303"/>
            <a:ext cx="387462" cy="207754"/>
          </a:xfrm>
          <a:prstGeom prst="straightConnector1">
            <a:avLst/>
          </a:prstGeom>
          <a:noFill/>
          <a:ln w="19050" cap="flat" cmpd="sng">
            <a:solidFill>
              <a:schemeClr val="dk2"/>
            </a:solidFill>
            <a:prstDash val="solid"/>
            <a:round/>
            <a:headEnd type="none" w="med" len="med"/>
            <a:tailEnd type="triangle" w="med" len="med"/>
          </a:ln>
        </p:spPr>
      </p:cxnSp>
      <p:sp>
        <p:nvSpPr>
          <p:cNvPr id="7" name="文字方塊 6"/>
          <p:cNvSpPr txBox="1"/>
          <p:nvPr/>
        </p:nvSpPr>
        <p:spPr>
          <a:xfrm>
            <a:off x="6323569" y="1621780"/>
            <a:ext cx="2300630" cy="338554"/>
          </a:xfrm>
          <a:prstGeom prst="rect">
            <a:avLst/>
          </a:prstGeom>
          <a:noFill/>
        </p:spPr>
        <p:txBody>
          <a:bodyPr wrap="none" rtlCol="0">
            <a:spAutoFit/>
          </a:bodyPr>
          <a:lstStyle/>
          <a:p>
            <a:r>
              <a:rPr lang="en-US" altLang="zh-TW" sz="1600" b="1" i="1" dirty="0" err="1" smtClean="0">
                <a:latin typeface="+mn-lt"/>
              </a:rPr>
              <a:t>jth</a:t>
            </a:r>
            <a:r>
              <a:rPr lang="en-US" altLang="zh-TW" sz="1600" b="1" i="1" dirty="0" smtClean="0">
                <a:latin typeface="+mn-lt"/>
              </a:rPr>
              <a:t> weight of neuron </a:t>
            </a:r>
            <a:r>
              <a:rPr lang="en-US" altLang="zh-TW" sz="1600" b="1" i="1" dirty="0" err="1" smtClean="0">
                <a:latin typeface="+mn-lt"/>
              </a:rPr>
              <a:t>i</a:t>
            </a:r>
            <a:r>
              <a:rPr lang="en-US" altLang="zh-TW" sz="1600" b="1" i="1" dirty="0" smtClean="0">
                <a:latin typeface="+mn-lt"/>
              </a:rPr>
              <a:t> </a:t>
            </a:r>
            <a:endParaRPr lang="zh-TW" altLang="en-US" sz="1600" b="1" i="1" dirty="0">
              <a:latin typeface="+mn-lt"/>
            </a:endParaRPr>
          </a:p>
        </p:txBody>
      </p:sp>
      <p:sp>
        <p:nvSpPr>
          <p:cNvPr id="37" name="文字方塊 36"/>
          <p:cNvSpPr txBox="1"/>
          <p:nvPr/>
        </p:nvSpPr>
        <p:spPr>
          <a:xfrm>
            <a:off x="6276863" y="856528"/>
            <a:ext cx="1931939" cy="338554"/>
          </a:xfrm>
          <a:prstGeom prst="rect">
            <a:avLst/>
          </a:prstGeom>
          <a:noFill/>
        </p:spPr>
        <p:txBody>
          <a:bodyPr wrap="none" rtlCol="0">
            <a:spAutoFit/>
          </a:bodyPr>
          <a:lstStyle/>
          <a:p>
            <a:r>
              <a:rPr lang="en-US" altLang="zh-TW" sz="1600" b="1" i="1" dirty="0" smtClean="0">
                <a:latin typeface="+mn-lt"/>
              </a:rPr>
              <a:t>Layer l-1 to Layer l</a:t>
            </a:r>
            <a:endParaRPr lang="zh-TW" altLang="en-US" sz="1600" b="1" i="1" dirty="0">
              <a:latin typeface="+mn-lt"/>
            </a:endParaRPr>
          </a:p>
        </p:txBody>
      </p:sp>
      <p:sp>
        <p:nvSpPr>
          <p:cNvPr id="38" name="文字方塊 37"/>
          <p:cNvSpPr txBox="1"/>
          <p:nvPr/>
        </p:nvSpPr>
        <p:spPr>
          <a:xfrm>
            <a:off x="6323569" y="2126888"/>
            <a:ext cx="837089" cy="338554"/>
          </a:xfrm>
          <a:prstGeom prst="rect">
            <a:avLst/>
          </a:prstGeom>
          <a:noFill/>
        </p:spPr>
        <p:txBody>
          <a:bodyPr wrap="none" rtlCol="0">
            <a:spAutoFit/>
          </a:bodyPr>
          <a:lstStyle/>
          <a:p>
            <a:r>
              <a:rPr lang="en-US" altLang="zh-TW" sz="1600" b="1" i="1" dirty="0" smtClean="0">
                <a:latin typeface="+mn-lt"/>
              </a:rPr>
              <a:t>Layer l</a:t>
            </a:r>
            <a:endParaRPr lang="zh-TW" altLang="en-US" sz="1600" b="1" i="1" dirty="0">
              <a:latin typeface="+mn-lt"/>
            </a:endParaRPr>
          </a:p>
        </p:txBody>
      </p:sp>
      <p:sp>
        <p:nvSpPr>
          <p:cNvPr id="39" name="文字方塊 38"/>
          <p:cNvSpPr txBox="1"/>
          <p:nvPr/>
        </p:nvSpPr>
        <p:spPr>
          <a:xfrm>
            <a:off x="6323569" y="2799113"/>
            <a:ext cx="1013419" cy="338554"/>
          </a:xfrm>
          <a:prstGeom prst="rect">
            <a:avLst/>
          </a:prstGeom>
          <a:noFill/>
        </p:spPr>
        <p:txBody>
          <a:bodyPr wrap="none" rtlCol="0">
            <a:spAutoFit/>
          </a:bodyPr>
          <a:lstStyle/>
          <a:p>
            <a:r>
              <a:rPr lang="en-US" altLang="zh-TW" sz="1600" b="1" i="1" dirty="0" smtClean="0">
                <a:latin typeface="+mn-lt"/>
              </a:rPr>
              <a:t>Neuron </a:t>
            </a:r>
            <a:r>
              <a:rPr lang="en-US" altLang="zh-TW" sz="1600" b="1" i="1" dirty="0" err="1" smtClean="0">
                <a:latin typeface="+mn-lt"/>
              </a:rPr>
              <a:t>i</a:t>
            </a:r>
            <a:endParaRPr lang="zh-TW" altLang="en-US" sz="1600" b="1" i="1" dirty="0">
              <a:latin typeface="+mn-lt"/>
            </a:endParaRPr>
          </a:p>
        </p:txBody>
      </p:sp>
      <p:sp>
        <p:nvSpPr>
          <p:cNvPr id="40" name="文字方塊 39"/>
          <p:cNvSpPr txBox="1"/>
          <p:nvPr/>
        </p:nvSpPr>
        <p:spPr>
          <a:xfrm>
            <a:off x="6380177" y="3322935"/>
            <a:ext cx="837089" cy="338554"/>
          </a:xfrm>
          <a:prstGeom prst="rect">
            <a:avLst/>
          </a:prstGeom>
          <a:noFill/>
        </p:spPr>
        <p:txBody>
          <a:bodyPr wrap="none" rtlCol="0">
            <a:spAutoFit/>
          </a:bodyPr>
          <a:lstStyle/>
          <a:p>
            <a:r>
              <a:rPr lang="en-US" altLang="zh-TW" sz="1600" b="1" i="1" dirty="0" smtClean="0">
                <a:latin typeface="+mn-lt"/>
              </a:rPr>
              <a:t>Layer l</a:t>
            </a:r>
            <a:endParaRPr lang="zh-TW" altLang="en-US" sz="1600" b="1" i="1" dirty="0">
              <a:latin typeface="+mn-lt"/>
            </a:endParaRPr>
          </a:p>
        </p:txBody>
      </p:sp>
      <p:sp>
        <p:nvSpPr>
          <p:cNvPr id="41" name="文字方塊 40"/>
          <p:cNvSpPr txBox="1"/>
          <p:nvPr/>
        </p:nvSpPr>
        <p:spPr>
          <a:xfrm>
            <a:off x="6380177" y="3995160"/>
            <a:ext cx="1013419" cy="338554"/>
          </a:xfrm>
          <a:prstGeom prst="rect">
            <a:avLst/>
          </a:prstGeom>
          <a:noFill/>
        </p:spPr>
        <p:txBody>
          <a:bodyPr wrap="none" rtlCol="0">
            <a:spAutoFit/>
          </a:bodyPr>
          <a:lstStyle/>
          <a:p>
            <a:r>
              <a:rPr lang="en-US" altLang="zh-TW" sz="1600" b="1" i="1" dirty="0" smtClean="0">
                <a:latin typeface="+mn-lt"/>
              </a:rPr>
              <a:t>Neuron </a:t>
            </a:r>
            <a:r>
              <a:rPr lang="en-US" altLang="zh-TW" sz="1600" b="1" i="1" dirty="0" err="1" smtClean="0">
                <a:latin typeface="+mn-lt"/>
              </a:rPr>
              <a:t>i</a:t>
            </a:r>
            <a:endParaRPr lang="zh-TW" altLang="en-US" sz="1600" b="1" i="1" dirty="0">
              <a:latin typeface="+mn-lt"/>
            </a:endParaRPr>
          </a:p>
        </p:txBody>
      </p:sp>
      <p:cxnSp>
        <p:nvCxnSpPr>
          <p:cNvPr id="24" name="Google Shape;80;p15"/>
          <p:cNvCxnSpPr>
            <a:stCxn id="38" idx="1"/>
          </p:cNvCxnSpPr>
          <p:nvPr/>
        </p:nvCxnSpPr>
        <p:spPr>
          <a:xfrm flipH="1">
            <a:off x="5825213" y="2296165"/>
            <a:ext cx="498356" cy="207754"/>
          </a:xfrm>
          <a:prstGeom prst="straightConnector1">
            <a:avLst/>
          </a:prstGeom>
          <a:noFill/>
          <a:ln w="19050" cap="flat" cmpd="sng">
            <a:solidFill>
              <a:schemeClr val="dk2"/>
            </a:solidFill>
            <a:prstDash val="solid"/>
            <a:round/>
            <a:headEnd type="none" w="med" len="med"/>
            <a:tailEnd type="triangle" w="med" len="med"/>
          </a:ln>
        </p:spPr>
      </p:cxnSp>
      <p:cxnSp>
        <p:nvCxnSpPr>
          <p:cNvPr id="30" name="Google Shape;86;p15"/>
          <p:cNvCxnSpPr>
            <a:stCxn id="39" idx="1"/>
          </p:cNvCxnSpPr>
          <p:nvPr/>
        </p:nvCxnSpPr>
        <p:spPr>
          <a:xfrm flipH="1" flipV="1">
            <a:off x="5859623" y="2828788"/>
            <a:ext cx="463946" cy="139602"/>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2165260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1504775" y="1044564"/>
            <a:ext cx="6134450" cy="2006750"/>
          </a:xfrm>
          <a:prstGeom prst="rect">
            <a:avLst/>
          </a:prstGeom>
          <a:noFill/>
          <a:ln>
            <a:noFill/>
          </a:ln>
        </p:spPr>
      </p:pic>
      <p:pic>
        <p:nvPicPr>
          <p:cNvPr id="96" name="Google Shape;96;p16"/>
          <p:cNvPicPr preferRelativeResize="0"/>
          <p:nvPr/>
        </p:nvPicPr>
        <p:blipFill>
          <a:blip r:embed="rId4">
            <a:alphaModFix/>
          </a:blip>
          <a:stretch>
            <a:fillRect/>
          </a:stretch>
        </p:blipFill>
        <p:spPr>
          <a:xfrm>
            <a:off x="3495150" y="3322206"/>
            <a:ext cx="2153700" cy="1562750"/>
          </a:xfrm>
          <a:prstGeom prst="rect">
            <a:avLst/>
          </a:prstGeom>
          <a:noFill/>
          <a:ln>
            <a:noFill/>
          </a:ln>
        </p:spPr>
      </p:pic>
      <p:sp>
        <p:nvSpPr>
          <p:cNvPr id="2" name="標題 1"/>
          <p:cNvSpPr>
            <a:spLocks noGrp="1"/>
          </p:cNvSpPr>
          <p:nvPr>
            <p:ph type="title"/>
          </p:nvPr>
        </p:nvSpPr>
        <p:spPr/>
        <p:txBody>
          <a:bodyPr/>
          <a:lstStyle/>
          <a:p>
            <a:r>
              <a:rPr lang="zh-TW" altLang="en-US" dirty="0" smtClean="0"/>
              <a:t>反向傳播 </a:t>
            </a:r>
            <a:r>
              <a:rPr lang="en-US" altLang="zh-TW" dirty="0" smtClean="0"/>
              <a:t>(cont.)</a:t>
            </a:r>
            <a:endParaRPr lang="zh-TW" altLang="en-US" dirty="0"/>
          </a:p>
        </p:txBody>
      </p:sp>
      <p:sp>
        <p:nvSpPr>
          <p:cNvPr id="5" name="文字方塊 4"/>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11124049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cxnSp>
        <p:nvCxnSpPr>
          <p:cNvPr id="104" name="Google Shape;104;p17"/>
          <p:cNvCxnSpPr>
            <a:stCxn id="5" idx="0"/>
          </p:cNvCxnSpPr>
          <p:nvPr/>
        </p:nvCxnSpPr>
        <p:spPr>
          <a:xfrm flipV="1">
            <a:off x="3903356" y="1403870"/>
            <a:ext cx="418582" cy="384300"/>
          </a:xfrm>
          <a:prstGeom prst="straightConnector1">
            <a:avLst/>
          </a:prstGeom>
          <a:noFill/>
          <a:ln w="19050" cap="flat" cmpd="sng">
            <a:solidFill>
              <a:schemeClr val="dk2"/>
            </a:solidFill>
            <a:prstDash val="solid"/>
            <a:round/>
            <a:headEnd type="none" w="med" len="med"/>
            <a:tailEnd type="triangle" w="med" len="med"/>
          </a:ln>
        </p:spPr>
      </p:cxnSp>
      <p:cxnSp>
        <p:nvCxnSpPr>
          <p:cNvPr id="106" name="Google Shape;106;p17"/>
          <p:cNvCxnSpPr>
            <a:stCxn id="16" idx="0"/>
          </p:cNvCxnSpPr>
          <p:nvPr/>
        </p:nvCxnSpPr>
        <p:spPr>
          <a:xfrm flipH="1" flipV="1">
            <a:off x="4781863" y="1375992"/>
            <a:ext cx="507285" cy="378510"/>
          </a:xfrm>
          <a:prstGeom prst="straightConnector1">
            <a:avLst/>
          </a:prstGeom>
          <a:noFill/>
          <a:ln w="19050" cap="flat" cmpd="sng">
            <a:solidFill>
              <a:schemeClr val="dk2"/>
            </a:solidFill>
            <a:prstDash val="solid"/>
            <a:round/>
            <a:headEnd type="none" w="med" len="med"/>
            <a:tailEnd type="triangle" w="med" len="med"/>
          </a:ln>
        </p:spPr>
      </p:cxnSp>
      <p:pic>
        <p:nvPicPr>
          <p:cNvPr id="110" name="Google Shape;110;p17"/>
          <p:cNvPicPr preferRelativeResize="0"/>
          <p:nvPr/>
        </p:nvPicPr>
        <p:blipFill>
          <a:blip r:embed="rId3">
            <a:alphaModFix/>
          </a:blip>
          <a:stretch>
            <a:fillRect/>
          </a:stretch>
        </p:blipFill>
        <p:spPr>
          <a:xfrm>
            <a:off x="996755" y="2173553"/>
            <a:ext cx="7210425" cy="438150"/>
          </a:xfrm>
          <a:prstGeom prst="rect">
            <a:avLst/>
          </a:prstGeom>
          <a:noFill/>
          <a:ln>
            <a:noFill/>
          </a:ln>
        </p:spPr>
      </p:pic>
      <p:sp>
        <p:nvSpPr>
          <p:cNvPr id="2" name="標題 1"/>
          <p:cNvSpPr>
            <a:spLocks noGrp="1"/>
          </p:cNvSpPr>
          <p:nvPr>
            <p:ph type="title"/>
          </p:nvPr>
        </p:nvSpPr>
        <p:spPr/>
        <p:txBody>
          <a:bodyPr/>
          <a:lstStyle/>
          <a:p>
            <a:r>
              <a:rPr lang="zh-TW" altLang="en-US" dirty="0" smtClean="0"/>
              <a:t>反向傳播 </a:t>
            </a:r>
            <a:r>
              <a:rPr lang="en-US" altLang="zh-TW" dirty="0" smtClean="0"/>
              <a:t>– Loss Function</a:t>
            </a:r>
            <a:endParaRPr lang="zh-TW" altLang="en-US" dirty="0"/>
          </a:p>
        </p:txBody>
      </p:sp>
      <p:sp>
        <p:nvSpPr>
          <p:cNvPr id="5" name="文字方塊 4"/>
          <p:cNvSpPr txBox="1"/>
          <p:nvPr/>
        </p:nvSpPr>
        <p:spPr>
          <a:xfrm>
            <a:off x="3572175" y="1788170"/>
            <a:ext cx="662361" cy="307777"/>
          </a:xfrm>
          <a:prstGeom prst="rect">
            <a:avLst/>
          </a:prstGeom>
          <a:noFill/>
        </p:spPr>
        <p:txBody>
          <a:bodyPr wrap="none" rtlCol="0">
            <a:spAutoFit/>
          </a:bodyPr>
          <a:lstStyle/>
          <a:p>
            <a:r>
              <a:rPr lang="en-US" altLang="zh-TW" b="1" dirty="0" smtClean="0">
                <a:latin typeface="+mn-lt"/>
              </a:rPr>
              <a:t>Input</a:t>
            </a:r>
            <a:endParaRPr lang="zh-TW" altLang="en-US" b="1" dirty="0">
              <a:latin typeface="+mn-lt"/>
            </a:endParaRPr>
          </a:p>
        </p:txBody>
      </p:sp>
      <p:sp>
        <p:nvSpPr>
          <p:cNvPr id="16" name="文字方塊 15"/>
          <p:cNvSpPr txBox="1"/>
          <p:nvPr/>
        </p:nvSpPr>
        <p:spPr>
          <a:xfrm>
            <a:off x="4924304" y="1754502"/>
            <a:ext cx="729687" cy="307777"/>
          </a:xfrm>
          <a:prstGeom prst="rect">
            <a:avLst/>
          </a:prstGeom>
          <a:noFill/>
        </p:spPr>
        <p:txBody>
          <a:bodyPr wrap="none" rtlCol="0">
            <a:spAutoFit/>
          </a:bodyPr>
          <a:lstStyle/>
          <a:p>
            <a:r>
              <a:rPr lang="en-US" altLang="zh-TW" b="1" dirty="0" smtClean="0">
                <a:latin typeface="+mn-lt"/>
              </a:rPr>
              <a:t>Actual</a:t>
            </a:r>
            <a:endParaRPr lang="zh-TW" altLang="en-US" b="1" dirty="0">
              <a:latin typeface="+mn-lt"/>
            </a:endParaRPr>
          </a:p>
        </p:txBody>
      </p:sp>
      <mc:AlternateContent xmlns:mc="http://schemas.openxmlformats.org/markup-compatibility/2006">
        <mc:Choice xmlns:a14="http://schemas.microsoft.com/office/drawing/2010/main" Requires="a14">
          <p:sp>
            <p:nvSpPr>
              <p:cNvPr id="9" name="文字方塊 8"/>
              <p:cNvSpPr txBox="1"/>
              <p:nvPr/>
            </p:nvSpPr>
            <p:spPr>
              <a:xfrm>
                <a:off x="2876013" y="2842165"/>
                <a:ext cx="3451906" cy="818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1" i="1" smtClean="0">
                          <a:latin typeface="Cambria Math" panose="02040503050406030204" pitchFamily="18" charset="0"/>
                        </a:rPr>
                        <m:t>𝑳</m:t>
                      </m:r>
                      <m:d>
                        <m:dPr>
                          <m:ctrlPr>
                            <a:rPr lang="en-US" altLang="zh-TW" sz="2000" b="1" i="1" smtClean="0">
                              <a:latin typeface="Cambria Math"/>
                            </a:rPr>
                          </m:ctrlPr>
                        </m:dPr>
                        <m:e>
                          <m:r>
                            <a:rPr lang="zh-TW" altLang="en-US" sz="2000" b="1" i="1" smtClean="0">
                              <a:latin typeface="Cambria Math" panose="02040503050406030204" pitchFamily="18" charset="0"/>
                            </a:rPr>
                            <m:t>𝜽</m:t>
                          </m:r>
                        </m:e>
                      </m:d>
                      <m:r>
                        <a:rPr lang="en-US" altLang="zh-TW" sz="2000" b="1" i="1" smtClean="0">
                          <a:latin typeface="Cambria Math" panose="02040503050406030204" pitchFamily="18" charset="0"/>
                        </a:rPr>
                        <m:t>=</m:t>
                      </m:r>
                      <m:f>
                        <m:fPr>
                          <m:ctrlPr>
                            <a:rPr lang="en-US" altLang="zh-TW" sz="2000" b="1" i="1" smtClean="0">
                              <a:latin typeface="Cambria Math"/>
                            </a:rPr>
                          </m:ctrlPr>
                        </m:fPr>
                        <m:num>
                          <m:r>
                            <a:rPr lang="en-US" altLang="zh-TW" sz="2000" b="1" i="1" smtClean="0">
                              <a:latin typeface="Cambria Math" panose="02040503050406030204" pitchFamily="18" charset="0"/>
                            </a:rPr>
                            <m:t>𝟏</m:t>
                          </m:r>
                        </m:num>
                        <m:den>
                          <m:r>
                            <a:rPr lang="en-US" altLang="zh-TW" sz="2000" b="1" i="1" smtClean="0">
                              <a:latin typeface="Cambria Math" panose="02040503050406030204" pitchFamily="18" charset="0"/>
                            </a:rPr>
                            <m:t>𝑹</m:t>
                          </m:r>
                        </m:den>
                      </m:f>
                      <m:d>
                        <m:dPr>
                          <m:begChr m:val="‖"/>
                          <m:endChr m:val="‖"/>
                          <m:ctrlPr>
                            <a:rPr lang="en-US" altLang="zh-TW" sz="2000" b="1" i="1" smtClean="0">
                              <a:latin typeface="Cambria Math"/>
                            </a:rPr>
                          </m:ctrlPr>
                        </m:dPr>
                        <m:e>
                          <m:nary>
                            <m:naryPr>
                              <m:chr m:val="∑"/>
                              <m:subHide m:val="on"/>
                              <m:supHide m:val="on"/>
                              <m:ctrlPr>
                                <a:rPr lang="en-US" altLang="zh-TW" sz="2000" b="1" i="1" smtClean="0">
                                  <a:latin typeface="Cambria Math"/>
                                </a:rPr>
                              </m:ctrlPr>
                            </m:naryPr>
                            <m:sub/>
                            <m:sup/>
                            <m:e>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𝒇</m:t>
                              </m:r>
                              <m:d>
                                <m:dPr>
                                  <m:ctrlPr>
                                    <a:rPr lang="en-US" altLang="zh-TW" sz="2000" b="1" i="1" smtClean="0">
                                      <a:latin typeface="Cambria Math"/>
                                    </a:rPr>
                                  </m:ctrlPr>
                                </m:dPr>
                                <m:e>
                                  <m:sSup>
                                    <m:sSupPr>
                                      <m:ctrlPr>
                                        <a:rPr lang="en-US" altLang="zh-TW" sz="2000" b="1" i="1" smtClean="0">
                                          <a:latin typeface="Cambria Math"/>
                                        </a:rPr>
                                      </m:ctrlPr>
                                    </m:sSupPr>
                                    <m:e>
                                      <m:r>
                                        <a:rPr lang="en-US" altLang="zh-TW" sz="2000" b="1" i="1" smtClean="0">
                                          <a:latin typeface="Cambria Math" panose="02040503050406030204" pitchFamily="18" charset="0"/>
                                        </a:rPr>
                                        <m:t>𝒙</m:t>
                                      </m:r>
                                    </m:e>
                                    <m:sup>
                                      <m:r>
                                        <a:rPr lang="en-US" altLang="zh-TW" sz="2000" b="1" i="1" smtClean="0">
                                          <a:latin typeface="Cambria Math" panose="02040503050406030204" pitchFamily="18" charset="0"/>
                                        </a:rPr>
                                        <m:t>𝒓</m:t>
                                      </m:r>
                                    </m:sup>
                                  </m:sSup>
                                  <m:r>
                                    <a:rPr lang="en-US" altLang="zh-TW" sz="2000" b="1" i="1" smtClean="0">
                                      <a:latin typeface="Cambria Math" panose="02040503050406030204" pitchFamily="18" charset="0"/>
                                    </a:rPr>
                                    <m:t>;</m:t>
                                  </m:r>
                                  <m:r>
                                    <a:rPr lang="zh-TW" altLang="en-US" sz="2000" b="1" i="1" smtClean="0">
                                      <a:latin typeface="Cambria Math" panose="02040503050406030204" pitchFamily="18" charset="0"/>
                                    </a:rPr>
                                    <m:t>𝜽</m:t>
                                  </m:r>
                                </m:e>
                              </m:d>
                              <m:r>
                                <a:rPr lang="en-US" altLang="zh-TW" sz="2000" b="1" i="1" smtClean="0">
                                  <a:latin typeface="Cambria Math" panose="02040503050406030204" pitchFamily="18" charset="0"/>
                                </a:rPr>
                                <m:t>−</m:t>
                              </m:r>
                              <m:sSup>
                                <m:sSupPr>
                                  <m:ctrlPr>
                                    <a:rPr lang="en-US" altLang="zh-TW" sz="2000" b="1" i="1" smtClean="0">
                                      <a:latin typeface="Cambria Math"/>
                                    </a:rPr>
                                  </m:ctrlPr>
                                </m:sSupPr>
                                <m:e>
                                  <m:r>
                                    <a:rPr lang="en-US" altLang="zh-TW" sz="2000" b="1" i="1" smtClean="0">
                                      <a:latin typeface="Cambria Math"/>
                                    </a:rPr>
                                    <m:t>𝒚</m:t>
                                  </m:r>
                                </m:e>
                                <m:sup>
                                  <m:r>
                                    <a:rPr lang="en-US" altLang="zh-TW" sz="2000" b="1" i="1" smtClean="0">
                                      <a:latin typeface="Cambria Math"/>
                                    </a:rPr>
                                    <m:t>𝒓</m:t>
                                  </m:r>
                                </m:sup>
                              </m:sSup>
                              <m:r>
                                <a:rPr lang="en-US" altLang="zh-TW" sz="2000" b="1" i="1" smtClean="0">
                                  <a:latin typeface="Cambria Math"/>
                                </a:rPr>
                                <m:t>)</m:t>
                              </m:r>
                            </m:e>
                          </m:nary>
                        </m:e>
                      </m:d>
                    </m:oMath>
                  </m:oMathPara>
                </a14:m>
                <a:endParaRPr lang="zh-TW" altLang="en-US" b="1" dirty="0"/>
              </a:p>
            </p:txBody>
          </p:sp>
        </mc:Choice>
        <mc:Fallback>
          <p:sp>
            <p:nvSpPr>
              <p:cNvPr id="9" name="文字方塊 8"/>
              <p:cNvSpPr txBox="1">
                <a:spLocks noRot="1" noChangeAspect="1" noMove="1" noResize="1" noEditPoints="1" noAdjustHandles="1" noChangeArrowheads="1" noChangeShapeType="1" noTextEdit="1"/>
              </p:cNvSpPr>
              <p:nvPr/>
            </p:nvSpPr>
            <p:spPr>
              <a:xfrm>
                <a:off x="2876013" y="2842165"/>
                <a:ext cx="3451906" cy="818109"/>
              </a:xfrm>
              <a:prstGeom prst="rect">
                <a:avLst/>
              </a:prstGeom>
              <a:blipFill rotWithShape="1">
                <a:blip r:embed="rId4"/>
                <a:stretch>
                  <a:fillRect/>
                </a:stretch>
              </a:blipFill>
            </p:spPr>
            <p:txBody>
              <a:bodyPr/>
              <a:lstStyle/>
              <a:p>
                <a:r>
                  <a:rPr lang="zh-TW" altLang="en-US">
                    <a:noFill/>
                  </a:rPr>
                  <a:t> </a:t>
                </a:r>
              </a:p>
            </p:txBody>
          </p:sp>
        </mc:Fallback>
      </mc:AlternateContent>
      <p:pic>
        <p:nvPicPr>
          <p:cNvPr id="2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7718" y="3875746"/>
            <a:ext cx="2455006" cy="733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4" name="文字方塊 3"/>
              <p:cNvSpPr txBox="1"/>
              <p:nvPr/>
            </p:nvSpPr>
            <p:spPr>
              <a:xfrm>
                <a:off x="2551824" y="1013017"/>
                <a:ext cx="4094839" cy="43973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TW" sz="2000" b="1" i="1" smtClean="0">
                          <a:latin typeface="Cambria Math"/>
                        </a:rPr>
                        <m:t>{</m:t>
                      </m:r>
                      <m:d>
                        <m:dPr>
                          <m:ctrlPr>
                            <a:rPr lang="en-US" altLang="zh-TW" sz="2000" b="1" i="1" smtClean="0">
                              <a:latin typeface="Cambria Math"/>
                            </a:rPr>
                          </m:ctrlPr>
                        </m:dPr>
                        <m:e>
                          <m:sSup>
                            <m:sSupPr>
                              <m:ctrlPr>
                                <a:rPr lang="en-US" altLang="zh-TW" sz="2000" b="1" i="1" smtClean="0">
                                  <a:latin typeface="Cambria Math"/>
                                </a:rPr>
                              </m:ctrlPr>
                            </m:sSupPr>
                            <m:e>
                              <m:r>
                                <a:rPr lang="en-US" altLang="zh-TW" sz="2000" b="1" i="1" smtClean="0">
                                  <a:latin typeface="Cambria Math"/>
                                </a:rPr>
                                <m:t>𝒙</m:t>
                              </m:r>
                            </m:e>
                            <m:sup>
                              <m:r>
                                <a:rPr lang="en-US" altLang="zh-TW" sz="2000" b="1" i="1" smtClean="0">
                                  <a:latin typeface="Cambria Math"/>
                                </a:rPr>
                                <m:t>𝟏</m:t>
                              </m:r>
                            </m:sup>
                          </m:sSup>
                          <m:r>
                            <a:rPr lang="en-US" altLang="zh-TW" sz="2000" b="1" i="1" smtClean="0">
                              <a:latin typeface="Cambria Math"/>
                            </a:rPr>
                            <m:t>, </m:t>
                          </m:r>
                          <m:sSup>
                            <m:sSupPr>
                              <m:ctrlPr>
                                <a:rPr lang="en-US" altLang="zh-TW" sz="2000" b="1" i="1" smtClean="0">
                                  <a:latin typeface="Cambria Math"/>
                                </a:rPr>
                              </m:ctrlPr>
                            </m:sSupPr>
                            <m:e>
                              <m:r>
                                <a:rPr lang="en-US" altLang="zh-TW" sz="2000" b="1" i="1" smtClean="0">
                                  <a:latin typeface="Cambria Math"/>
                                </a:rPr>
                                <m:t>𝒚</m:t>
                              </m:r>
                            </m:e>
                            <m:sup>
                              <m:r>
                                <a:rPr lang="en-US" altLang="zh-TW" sz="2000" b="1" i="1" smtClean="0">
                                  <a:latin typeface="Cambria Math"/>
                                </a:rPr>
                                <m:t>𝟏</m:t>
                              </m:r>
                            </m:sup>
                          </m:sSup>
                        </m:e>
                      </m:d>
                      <m:r>
                        <a:rPr lang="en-US" altLang="zh-TW" sz="2000" b="1" i="1" smtClean="0">
                          <a:latin typeface="Cambria Math"/>
                        </a:rPr>
                        <m:t>……</m:t>
                      </m:r>
                      <m:d>
                        <m:dPr>
                          <m:ctrlPr>
                            <a:rPr lang="en-US" altLang="zh-TW" sz="2000" b="1" i="1">
                              <a:latin typeface="Cambria Math"/>
                            </a:rPr>
                          </m:ctrlPr>
                        </m:dPr>
                        <m:e>
                          <m:sSup>
                            <m:sSupPr>
                              <m:ctrlPr>
                                <a:rPr lang="en-US" altLang="zh-TW" sz="2000" b="1" i="1">
                                  <a:latin typeface="Cambria Math"/>
                                </a:rPr>
                              </m:ctrlPr>
                            </m:sSupPr>
                            <m:e>
                              <m:r>
                                <a:rPr lang="en-US" altLang="zh-TW" sz="2000" b="1" i="1">
                                  <a:latin typeface="Cambria Math"/>
                                </a:rPr>
                                <m:t>𝒙</m:t>
                              </m:r>
                            </m:e>
                            <m:sup>
                              <m:r>
                                <a:rPr lang="en-US" altLang="zh-TW" sz="2000" b="1" i="1" smtClean="0">
                                  <a:latin typeface="Cambria Math"/>
                                </a:rPr>
                                <m:t>𝒓</m:t>
                              </m:r>
                            </m:sup>
                          </m:sSup>
                          <m:r>
                            <a:rPr lang="en-US" altLang="zh-TW" sz="2000" b="1" i="1">
                              <a:latin typeface="Cambria Math"/>
                            </a:rPr>
                            <m:t>, </m:t>
                          </m:r>
                          <m:sSup>
                            <m:sSupPr>
                              <m:ctrlPr>
                                <a:rPr lang="en-US" altLang="zh-TW" sz="2000" b="1" i="1">
                                  <a:latin typeface="Cambria Math"/>
                                </a:rPr>
                              </m:ctrlPr>
                            </m:sSupPr>
                            <m:e>
                              <m:r>
                                <a:rPr lang="en-US" altLang="zh-TW" sz="2000" b="1" i="1">
                                  <a:latin typeface="Cambria Math"/>
                                </a:rPr>
                                <m:t>𝒚</m:t>
                              </m:r>
                            </m:e>
                            <m:sup>
                              <m:r>
                                <a:rPr lang="en-US" altLang="zh-TW" sz="2000" b="1" i="1" smtClean="0">
                                  <a:latin typeface="Cambria Math"/>
                                </a:rPr>
                                <m:t>𝒓</m:t>
                              </m:r>
                            </m:sup>
                          </m:sSup>
                        </m:e>
                      </m:d>
                      <m:r>
                        <a:rPr lang="en-US" altLang="zh-TW" sz="2000" b="1" i="1" smtClean="0">
                          <a:latin typeface="Cambria Math"/>
                        </a:rPr>
                        <m:t>……</m:t>
                      </m:r>
                      <m:d>
                        <m:dPr>
                          <m:ctrlPr>
                            <a:rPr lang="en-US" altLang="zh-TW" sz="2000" b="1" i="1">
                              <a:latin typeface="Cambria Math"/>
                            </a:rPr>
                          </m:ctrlPr>
                        </m:dPr>
                        <m:e>
                          <m:sSup>
                            <m:sSupPr>
                              <m:ctrlPr>
                                <a:rPr lang="en-US" altLang="zh-TW" sz="2000" b="1" i="1">
                                  <a:latin typeface="Cambria Math"/>
                                </a:rPr>
                              </m:ctrlPr>
                            </m:sSupPr>
                            <m:e>
                              <m:r>
                                <a:rPr lang="en-US" altLang="zh-TW" sz="2000" b="1" i="1">
                                  <a:latin typeface="Cambria Math"/>
                                </a:rPr>
                                <m:t>𝒙</m:t>
                              </m:r>
                            </m:e>
                            <m:sup>
                              <m:r>
                                <a:rPr lang="en-US" altLang="zh-TW" sz="2000" b="1" i="1" smtClean="0">
                                  <a:latin typeface="Cambria Math"/>
                                </a:rPr>
                                <m:t>𝑹</m:t>
                              </m:r>
                            </m:sup>
                          </m:sSup>
                          <m:r>
                            <a:rPr lang="en-US" altLang="zh-TW" sz="2000" b="1" i="1">
                              <a:latin typeface="Cambria Math"/>
                            </a:rPr>
                            <m:t>, </m:t>
                          </m:r>
                          <m:sSup>
                            <m:sSupPr>
                              <m:ctrlPr>
                                <a:rPr lang="en-US" altLang="zh-TW" sz="2000" b="1" i="1">
                                  <a:latin typeface="Cambria Math"/>
                                </a:rPr>
                              </m:ctrlPr>
                            </m:sSupPr>
                            <m:e>
                              <m:r>
                                <a:rPr lang="en-US" altLang="zh-TW" sz="2000" b="1" i="1">
                                  <a:latin typeface="Cambria Math"/>
                                </a:rPr>
                                <m:t>𝒚</m:t>
                              </m:r>
                            </m:e>
                            <m:sup>
                              <m:r>
                                <a:rPr lang="en-US" altLang="zh-TW" sz="2000" b="1" i="1" smtClean="0">
                                  <a:latin typeface="Cambria Math"/>
                                </a:rPr>
                                <m:t>𝑹</m:t>
                              </m:r>
                            </m:sup>
                          </m:sSup>
                        </m:e>
                      </m:d>
                      <m:r>
                        <a:rPr lang="en-US" altLang="zh-TW" sz="2000" b="1" i="1" smtClean="0">
                          <a:latin typeface="Cambria Math"/>
                        </a:rPr>
                        <m:t>}</m:t>
                      </m:r>
                    </m:oMath>
                  </m:oMathPara>
                </a14:m>
                <a:endParaRPr lang="zh-TW" altLang="en-US" sz="2000" b="1" dirty="0"/>
              </a:p>
            </p:txBody>
          </p:sp>
        </mc:Choice>
        <mc:Fallback>
          <p:sp>
            <p:nvSpPr>
              <p:cNvPr id="4" name="文字方塊 3"/>
              <p:cNvSpPr txBox="1">
                <a:spLocks noRot="1" noChangeAspect="1" noMove="1" noResize="1" noEditPoints="1" noAdjustHandles="1" noChangeArrowheads="1" noChangeShapeType="1" noTextEdit="1"/>
              </p:cNvSpPr>
              <p:nvPr/>
            </p:nvSpPr>
            <p:spPr>
              <a:xfrm>
                <a:off x="2551824" y="1013017"/>
                <a:ext cx="4094839" cy="439736"/>
              </a:xfrm>
              <a:prstGeom prst="rect">
                <a:avLst/>
              </a:prstGeom>
              <a:blipFill rotWithShape="1">
                <a:blip r:embed="rId6"/>
                <a:stretch>
                  <a:fillRect b="-972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70925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ahetalk.files.wordpress.com/2018/04/e4babae5b7a5e699bae685a7aie799bce5b195e58fb2.png?w=7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7" y="886293"/>
            <a:ext cx="9092822" cy="385654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872621" y="4671597"/>
            <a:ext cx="2847254" cy="307777"/>
          </a:xfrm>
          <a:prstGeom prst="rect">
            <a:avLst/>
          </a:prstGeom>
        </p:spPr>
        <p:txBody>
          <a:bodyPr wrap="none">
            <a:spAutoFit/>
          </a:bodyPr>
          <a:lstStyle/>
          <a:p>
            <a:r>
              <a:rPr lang="en-US" altLang="zh-TW" dirty="0">
                <a:latin typeface="+mn-lt"/>
              </a:rPr>
              <a:t>https://dahetalk.com/2018/04/08/</a:t>
            </a:r>
            <a:endParaRPr lang="zh-TW" altLang="en-US" dirty="0">
              <a:latin typeface="+mn-lt"/>
            </a:endParaRPr>
          </a:p>
        </p:txBody>
      </p:sp>
      <p:sp>
        <p:nvSpPr>
          <p:cNvPr id="9" name="標題 5"/>
          <p:cNvSpPr>
            <a:spLocks noGrp="1"/>
          </p:cNvSpPr>
          <p:nvPr>
            <p:ph type="title"/>
          </p:nvPr>
        </p:nvSpPr>
        <p:spPr/>
        <p:txBody>
          <a:bodyPr/>
          <a:lstStyle/>
          <a:p>
            <a:r>
              <a:rPr lang="zh-TW" altLang="en-US" dirty="0" smtClean="0">
                <a:latin typeface="+mn-lt"/>
              </a:rPr>
              <a:t>人工智慧 </a:t>
            </a:r>
            <a:r>
              <a:rPr lang="en-US" altLang="zh-TW" dirty="0" smtClean="0">
                <a:latin typeface="+mn-lt"/>
              </a:rPr>
              <a:t>AI </a:t>
            </a:r>
            <a:r>
              <a:rPr lang="zh-TW" altLang="en-US" dirty="0" smtClean="0">
                <a:latin typeface="+mn-lt"/>
              </a:rPr>
              <a:t>發展</a:t>
            </a:r>
            <a:r>
              <a:rPr lang="zh-TW" altLang="en-US" dirty="0">
                <a:latin typeface="+mn-lt"/>
              </a:rPr>
              <a:t>史</a:t>
            </a:r>
          </a:p>
        </p:txBody>
      </p:sp>
    </p:spTree>
    <p:extLst>
      <p:ext uri="{BB962C8B-B14F-4D97-AF65-F5344CB8AC3E}">
        <p14:creationId xmlns:p14="http://schemas.microsoft.com/office/powerpoint/2010/main" val="9696885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Backpropagation - </a:t>
            </a:r>
            <a:r>
              <a:rPr lang="zh-TW" altLang="en-US" dirty="0" smtClean="0"/>
              <a:t>反向傳播</a:t>
            </a:r>
            <a:endParaRPr lang="zh-TW" altLang="en-US" dirty="0"/>
          </a:p>
        </p:txBody>
      </p:sp>
      <p:pic>
        <p:nvPicPr>
          <p:cNvPr id="4" name="Google Shape;158;p20"/>
          <p:cNvPicPr preferRelativeResize="0"/>
          <p:nvPr/>
        </p:nvPicPr>
        <p:blipFill>
          <a:blip r:embed="rId2">
            <a:alphaModFix/>
          </a:blip>
          <a:stretch>
            <a:fillRect/>
          </a:stretch>
        </p:blipFill>
        <p:spPr>
          <a:xfrm>
            <a:off x="818139" y="1377505"/>
            <a:ext cx="4019718" cy="3134533"/>
          </a:xfrm>
          <a:prstGeom prst="rect">
            <a:avLst/>
          </a:prstGeom>
          <a:noFill/>
          <a:ln>
            <a:noFill/>
          </a:ln>
        </p:spPr>
      </p:pic>
      <p:pic>
        <p:nvPicPr>
          <p:cNvPr id="5" name="Google Shape;159;p20"/>
          <p:cNvPicPr preferRelativeResize="0"/>
          <p:nvPr/>
        </p:nvPicPr>
        <p:blipFill>
          <a:blip r:embed="rId3">
            <a:alphaModFix/>
          </a:blip>
          <a:stretch>
            <a:fillRect/>
          </a:stretch>
        </p:blipFill>
        <p:spPr>
          <a:xfrm>
            <a:off x="3139707" y="1084612"/>
            <a:ext cx="850166" cy="327013"/>
          </a:xfrm>
          <a:prstGeom prst="rect">
            <a:avLst/>
          </a:prstGeom>
          <a:noFill/>
          <a:ln>
            <a:noFill/>
          </a:ln>
        </p:spPr>
      </p:pic>
      <p:pic>
        <p:nvPicPr>
          <p:cNvPr id="6" name="Google Shape;160;p20"/>
          <p:cNvPicPr preferRelativeResize="0"/>
          <p:nvPr/>
        </p:nvPicPr>
        <p:blipFill>
          <a:blip r:embed="rId4">
            <a:alphaModFix/>
          </a:blip>
          <a:stretch>
            <a:fillRect/>
          </a:stretch>
        </p:blipFill>
        <p:spPr>
          <a:xfrm>
            <a:off x="740326" y="1091757"/>
            <a:ext cx="1221598" cy="311060"/>
          </a:xfrm>
          <a:prstGeom prst="rect">
            <a:avLst/>
          </a:prstGeom>
          <a:noFill/>
          <a:ln>
            <a:noFill/>
          </a:ln>
        </p:spPr>
      </p:pic>
      <p:pic>
        <p:nvPicPr>
          <p:cNvPr id="11" name="Google Shape;165;p20"/>
          <p:cNvPicPr preferRelativeResize="0"/>
          <p:nvPr/>
        </p:nvPicPr>
        <p:blipFill>
          <a:blip r:embed="rId5">
            <a:alphaModFix/>
          </a:blip>
          <a:stretch>
            <a:fillRect/>
          </a:stretch>
        </p:blipFill>
        <p:spPr>
          <a:xfrm>
            <a:off x="5028657" y="2049807"/>
            <a:ext cx="2836069" cy="350044"/>
          </a:xfrm>
          <a:prstGeom prst="rect">
            <a:avLst/>
          </a:prstGeom>
          <a:noFill/>
          <a:ln>
            <a:noFill/>
          </a:ln>
        </p:spPr>
      </p:pic>
      <p:cxnSp>
        <p:nvCxnSpPr>
          <p:cNvPr id="15" name="Google Shape;169;p20"/>
          <p:cNvCxnSpPr>
            <a:stCxn id="16" idx="0"/>
            <a:endCxn id="13" idx="2"/>
          </p:cNvCxnSpPr>
          <p:nvPr/>
        </p:nvCxnSpPr>
        <p:spPr>
          <a:xfrm flipV="1">
            <a:off x="6190780" y="3356375"/>
            <a:ext cx="303596" cy="276700"/>
          </a:xfrm>
          <a:prstGeom prst="straightConnector1">
            <a:avLst/>
          </a:prstGeom>
          <a:noFill/>
          <a:ln w="9525" cap="flat" cmpd="sng">
            <a:solidFill>
              <a:schemeClr val="dk2"/>
            </a:solidFill>
            <a:prstDash val="solid"/>
            <a:round/>
            <a:headEnd type="none" w="med" len="med"/>
            <a:tailEnd type="triangle" w="med" len="med"/>
          </a:ln>
        </p:spPr>
      </p:cxnSp>
      <p:sp>
        <p:nvSpPr>
          <p:cNvPr id="16" name="Google Shape;170;p20"/>
          <p:cNvSpPr txBox="1"/>
          <p:nvPr/>
        </p:nvSpPr>
        <p:spPr>
          <a:xfrm>
            <a:off x="5508777" y="3633075"/>
            <a:ext cx="1364005" cy="350100"/>
          </a:xfrm>
          <a:prstGeom prst="rect">
            <a:avLst/>
          </a:prstGeom>
          <a:noFill/>
          <a:ln>
            <a:noFill/>
          </a:ln>
        </p:spPr>
        <p:txBody>
          <a:bodyPr spcFirstLastPara="1" wrap="square" lIns="68569" tIns="68569" rIns="68569" bIns="68569" anchor="t" anchorCtr="0">
            <a:noAutofit/>
          </a:bodyPr>
          <a:lstStyle/>
          <a:p>
            <a:r>
              <a:rPr lang="en-US" altLang="zh-TW" b="1" dirty="0">
                <a:latin typeface="+mn-lt"/>
              </a:rPr>
              <a:t>First Term</a:t>
            </a:r>
            <a:endParaRPr b="1" dirty="0">
              <a:latin typeface="+mn-lt"/>
            </a:endParaRPr>
          </a:p>
        </p:txBody>
      </p:sp>
      <p:cxnSp>
        <p:nvCxnSpPr>
          <p:cNvPr id="17" name="Google Shape;171;p20"/>
          <p:cNvCxnSpPr>
            <a:stCxn id="18" idx="0"/>
            <a:endCxn id="14" idx="2"/>
          </p:cNvCxnSpPr>
          <p:nvPr/>
        </p:nvCxnSpPr>
        <p:spPr>
          <a:xfrm flipH="1" flipV="1">
            <a:off x="7004869" y="3356376"/>
            <a:ext cx="331642" cy="276699"/>
          </a:xfrm>
          <a:prstGeom prst="straightConnector1">
            <a:avLst/>
          </a:prstGeom>
          <a:noFill/>
          <a:ln w="9525" cap="flat" cmpd="sng">
            <a:solidFill>
              <a:schemeClr val="dk2"/>
            </a:solidFill>
            <a:prstDash val="solid"/>
            <a:round/>
            <a:headEnd type="none" w="med" len="med"/>
            <a:tailEnd type="triangle" w="med" len="med"/>
          </a:ln>
        </p:spPr>
      </p:cxnSp>
      <p:sp>
        <p:nvSpPr>
          <p:cNvPr id="18" name="Google Shape;172;p20"/>
          <p:cNvSpPr txBox="1"/>
          <p:nvPr/>
        </p:nvSpPr>
        <p:spPr>
          <a:xfrm>
            <a:off x="6686630" y="3633075"/>
            <a:ext cx="1299761" cy="350100"/>
          </a:xfrm>
          <a:prstGeom prst="rect">
            <a:avLst/>
          </a:prstGeom>
          <a:noFill/>
          <a:ln>
            <a:noFill/>
          </a:ln>
        </p:spPr>
        <p:txBody>
          <a:bodyPr spcFirstLastPara="1" wrap="square" lIns="68569" tIns="68569" rIns="68569" bIns="68569" anchor="t" anchorCtr="0">
            <a:noAutofit/>
          </a:bodyPr>
          <a:lstStyle/>
          <a:p>
            <a:r>
              <a:rPr lang="en-US" altLang="zh-TW" b="1" dirty="0">
                <a:latin typeface="+mn-lt"/>
              </a:rPr>
              <a:t>Second Term</a:t>
            </a:r>
            <a:endParaRPr b="1" dirty="0">
              <a:latin typeface="+mn-lt"/>
            </a:endParaRPr>
          </a:p>
        </p:txBody>
      </p:sp>
      <p:sp>
        <p:nvSpPr>
          <p:cNvPr id="19" name="文字方塊 18"/>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mc:AlternateContent xmlns:mc="http://schemas.openxmlformats.org/markup-compatibility/2006" xmlns:a14="http://schemas.microsoft.com/office/drawing/2010/main">
        <mc:Choice Requires="a14">
          <p:sp>
            <p:nvSpPr>
              <p:cNvPr id="3" name="文字方塊 2"/>
              <p:cNvSpPr txBox="1"/>
              <p:nvPr/>
            </p:nvSpPr>
            <p:spPr>
              <a:xfrm>
                <a:off x="3440642" y="1910522"/>
                <a:ext cx="261803" cy="2670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600" b="1" i="1" smtClean="0">
                              <a:solidFill>
                                <a:schemeClr val="tx1"/>
                              </a:solidFill>
                              <a:latin typeface="Cambria Math"/>
                            </a:rPr>
                          </m:ctrlPr>
                        </m:sSubSupPr>
                        <m:e>
                          <m:r>
                            <a:rPr lang="en-US" altLang="zh-TW" sz="1600" b="1" i="1" smtClean="0">
                              <a:solidFill>
                                <a:schemeClr val="tx1"/>
                              </a:solidFill>
                              <a:latin typeface="Cambria Math" panose="02040503050406030204" pitchFamily="18" charset="0"/>
                            </a:rPr>
                            <m:t>𝒛</m:t>
                          </m:r>
                        </m:e>
                        <m:sub>
                          <m:r>
                            <a:rPr lang="en-US" altLang="zh-TW" sz="1600" b="1" i="1" smtClean="0">
                              <a:solidFill>
                                <a:schemeClr val="tx1"/>
                              </a:solidFill>
                              <a:latin typeface="Cambria Math" panose="02040503050406030204" pitchFamily="18" charset="0"/>
                            </a:rPr>
                            <m:t>𝟏</m:t>
                          </m:r>
                        </m:sub>
                        <m:sup>
                          <m:r>
                            <a:rPr lang="en-US" altLang="zh-TW" sz="1600" b="1" i="1" smtClean="0">
                              <a:solidFill>
                                <a:schemeClr val="tx1"/>
                              </a:solidFill>
                              <a:latin typeface="Cambria Math" panose="02040503050406030204" pitchFamily="18" charset="0"/>
                            </a:rPr>
                            <m:t>𝒍</m:t>
                          </m:r>
                        </m:sup>
                      </m:sSubSup>
                    </m:oMath>
                  </m:oMathPara>
                </a14:m>
                <a:endParaRPr lang="en-US" altLang="zh-TW" sz="1600" b="1" dirty="0" smtClean="0"/>
              </a:p>
            </p:txBody>
          </p:sp>
        </mc:Choice>
        <mc:Fallback xmlns="">
          <p:sp>
            <p:nvSpPr>
              <p:cNvPr id="3" name="文字方塊 2"/>
              <p:cNvSpPr txBox="1">
                <a:spLocks noRot="1" noChangeAspect="1" noMove="1" noResize="1" noEditPoints="1" noAdjustHandles="1" noChangeArrowheads="1" noChangeShapeType="1" noTextEdit="1"/>
              </p:cNvSpPr>
              <p:nvPr/>
            </p:nvSpPr>
            <p:spPr>
              <a:xfrm>
                <a:off x="3440642" y="1910522"/>
                <a:ext cx="261803" cy="267061"/>
              </a:xfrm>
              <a:prstGeom prst="rect">
                <a:avLst/>
              </a:prstGeom>
              <a:blipFill>
                <a:blip r:embed="rId6"/>
                <a:stretch>
                  <a:fillRect l="-6977" r="-4651" b="-181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3450464" y="2576152"/>
                <a:ext cx="261803" cy="2670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600" b="1" i="1" smtClean="0">
                              <a:solidFill>
                                <a:schemeClr val="tx1"/>
                              </a:solidFill>
                              <a:latin typeface="Cambria Math"/>
                            </a:rPr>
                          </m:ctrlPr>
                        </m:sSubSupPr>
                        <m:e>
                          <m:r>
                            <a:rPr lang="en-US" altLang="zh-TW" sz="1600" b="1" i="1" smtClean="0">
                              <a:solidFill>
                                <a:schemeClr val="tx1"/>
                              </a:solidFill>
                              <a:latin typeface="Cambria Math" panose="02040503050406030204" pitchFamily="18" charset="0"/>
                            </a:rPr>
                            <m:t>𝒛</m:t>
                          </m:r>
                        </m:e>
                        <m:sub>
                          <m:r>
                            <a:rPr lang="en-US" altLang="zh-TW" sz="1600" b="1" i="1" smtClean="0">
                              <a:solidFill>
                                <a:schemeClr val="tx1"/>
                              </a:solidFill>
                              <a:latin typeface="Cambria Math" panose="02040503050406030204" pitchFamily="18" charset="0"/>
                            </a:rPr>
                            <m:t>𝟐</m:t>
                          </m:r>
                        </m:sub>
                        <m:sup>
                          <m:r>
                            <a:rPr lang="en-US" altLang="zh-TW" sz="1600" b="1" i="1" smtClean="0">
                              <a:solidFill>
                                <a:schemeClr val="tx1"/>
                              </a:solidFill>
                              <a:latin typeface="Cambria Math" panose="02040503050406030204" pitchFamily="18" charset="0"/>
                            </a:rPr>
                            <m:t>𝒍</m:t>
                          </m:r>
                        </m:sup>
                      </m:sSubSup>
                    </m:oMath>
                  </m:oMathPara>
                </a14:m>
                <a:endParaRPr lang="en-US" altLang="zh-TW" sz="1600" b="1" dirty="0" smtClean="0"/>
              </a:p>
            </p:txBody>
          </p:sp>
        </mc:Choice>
        <mc:Fallback xmlns="">
          <p:sp>
            <p:nvSpPr>
              <p:cNvPr id="20" name="文字方塊 19"/>
              <p:cNvSpPr txBox="1">
                <a:spLocks noRot="1" noChangeAspect="1" noMove="1" noResize="1" noEditPoints="1" noAdjustHandles="1" noChangeArrowheads="1" noChangeShapeType="1" noTextEdit="1"/>
              </p:cNvSpPr>
              <p:nvPr/>
            </p:nvSpPr>
            <p:spPr>
              <a:xfrm>
                <a:off x="3450464" y="2576152"/>
                <a:ext cx="261803" cy="267061"/>
              </a:xfrm>
              <a:prstGeom prst="rect">
                <a:avLst/>
              </a:prstGeom>
              <a:blipFill>
                <a:blip r:embed="rId7"/>
                <a:stretch>
                  <a:fillRect l="-6977" r="-4651" b="-186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3449509" y="3655810"/>
                <a:ext cx="261803" cy="268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600" b="1" i="1" smtClean="0">
                              <a:solidFill>
                                <a:schemeClr val="tx1"/>
                              </a:solidFill>
                              <a:latin typeface="Cambria Math"/>
                            </a:rPr>
                          </m:ctrlPr>
                        </m:sSubSupPr>
                        <m:e>
                          <m:r>
                            <a:rPr lang="en-US" altLang="zh-TW" sz="1600" b="1" i="1" smtClean="0">
                              <a:solidFill>
                                <a:schemeClr val="tx1"/>
                              </a:solidFill>
                              <a:latin typeface="Cambria Math" panose="02040503050406030204" pitchFamily="18" charset="0"/>
                            </a:rPr>
                            <m:t>𝒛</m:t>
                          </m:r>
                        </m:e>
                        <m:sub>
                          <m:r>
                            <a:rPr lang="en-US" altLang="zh-TW" sz="1600" b="1" i="1" smtClean="0">
                              <a:solidFill>
                                <a:schemeClr val="tx1"/>
                              </a:solidFill>
                              <a:latin typeface="Cambria Math" panose="02040503050406030204" pitchFamily="18" charset="0"/>
                            </a:rPr>
                            <m:t>𝟑</m:t>
                          </m:r>
                        </m:sub>
                        <m:sup>
                          <m:r>
                            <a:rPr lang="en-US" altLang="zh-TW" sz="1600" b="1" i="1" smtClean="0">
                              <a:solidFill>
                                <a:schemeClr val="tx1"/>
                              </a:solidFill>
                              <a:latin typeface="Cambria Math" panose="02040503050406030204" pitchFamily="18" charset="0"/>
                            </a:rPr>
                            <m:t>𝒍</m:t>
                          </m:r>
                        </m:sup>
                      </m:sSubSup>
                    </m:oMath>
                  </m:oMathPara>
                </a14:m>
                <a:endParaRPr lang="en-US" altLang="zh-TW" sz="1600" b="1" dirty="0" smtClean="0"/>
              </a:p>
            </p:txBody>
          </p:sp>
        </mc:Choice>
        <mc:Fallback xmlns="">
          <p:sp>
            <p:nvSpPr>
              <p:cNvPr id="21" name="文字方塊 20"/>
              <p:cNvSpPr txBox="1">
                <a:spLocks noRot="1" noChangeAspect="1" noMove="1" noResize="1" noEditPoints="1" noAdjustHandles="1" noChangeArrowheads="1" noChangeShapeType="1" noTextEdit="1"/>
              </p:cNvSpPr>
              <p:nvPr/>
            </p:nvSpPr>
            <p:spPr>
              <a:xfrm>
                <a:off x="3449509" y="3655810"/>
                <a:ext cx="261803" cy="268215"/>
              </a:xfrm>
              <a:prstGeom prst="rect">
                <a:avLst/>
              </a:prstGeom>
              <a:blipFill>
                <a:blip r:embed="rId8"/>
                <a:stretch>
                  <a:fillRect l="-9302" r="-2326" b="-1590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5401769" y="1198466"/>
                <a:ext cx="579710" cy="725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000" b="1" i="1" smtClean="0">
                              <a:latin typeface="Cambria Math"/>
                            </a:rPr>
                          </m:ctrlPr>
                        </m:fPr>
                        <m:num>
                          <m:r>
                            <a:rPr lang="zh-TW" altLang="en-US" sz="2000" b="1" i="1" smtClean="0">
                              <a:latin typeface="Cambria Math" panose="02040503050406030204" pitchFamily="18" charset="0"/>
                            </a:rPr>
                            <m:t>𝝏</m:t>
                          </m:r>
                          <m:sSup>
                            <m:sSupPr>
                              <m:ctrlPr>
                                <a:rPr lang="en-US" altLang="zh-TW" sz="2000" b="1" i="1" smtClean="0">
                                  <a:latin typeface="Cambria Math"/>
                                </a:rPr>
                              </m:ctrlPr>
                            </m:sSupPr>
                            <m:e>
                              <m:r>
                                <a:rPr lang="en-US" altLang="zh-TW" sz="2000" b="1" i="1" smtClean="0">
                                  <a:latin typeface="Cambria Math" panose="02040503050406030204" pitchFamily="18" charset="0"/>
                                </a:rPr>
                                <m:t>𝑳</m:t>
                              </m:r>
                            </m:e>
                            <m:sup>
                              <m:r>
                                <a:rPr lang="en-US" altLang="zh-TW" sz="2000" b="1" i="1" smtClean="0">
                                  <a:latin typeface="Cambria Math" panose="02040503050406030204" pitchFamily="18" charset="0"/>
                                </a:rPr>
                                <m:t>𝒓</m:t>
                              </m:r>
                            </m:sup>
                          </m:sSup>
                        </m:num>
                        <m:den>
                          <m:r>
                            <a:rPr lang="zh-TW" altLang="en-US" sz="2000" b="1" i="1" smtClean="0">
                              <a:latin typeface="Cambria Math" panose="02040503050406030204" pitchFamily="18" charset="0"/>
                            </a:rPr>
                            <m:t>𝝏</m:t>
                          </m:r>
                          <m:sSubSup>
                            <m:sSubSupPr>
                              <m:ctrlPr>
                                <a:rPr lang="en-US" altLang="zh-TW" sz="2000" b="1" i="1" smtClean="0">
                                  <a:latin typeface="Cambria Math"/>
                                </a:rPr>
                              </m:ctrlPr>
                            </m:sSubSupPr>
                            <m:e>
                              <m:r>
                                <a:rPr lang="en-US" altLang="zh-TW" sz="2000" b="1" i="1" smtClean="0">
                                  <a:latin typeface="Cambria Math" panose="02040503050406030204" pitchFamily="18" charset="0"/>
                                </a:rPr>
                                <m:t>𝒘</m:t>
                              </m:r>
                            </m:e>
                            <m:sub>
                              <m:r>
                                <a:rPr lang="en-US" altLang="zh-TW" sz="2000" b="1" i="1" smtClean="0">
                                  <a:latin typeface="Cambria Math" panose="02040503050406030204" pitchFamily="18" charset="0"/>
                                </a:rPr>
                                <m:t>𝒊𝒋</m:t>
                              </m:r>
                            </m:sub>
                            <m:sup>
                              <m:r>
                                <a:rPr lang="en-US" altLang="zh-TW" sz="2000" b="1" i="1" smtClean="0">
                                  <a:latin typeface="Cambria Math" panose="02040503050406030204" pitchFamily="18" charset="0"/>
                                </a:rPr>
                                <m:t>𝒍</m:t>
                              </m:r>
                            </m:sup>
                          </m:sSubSup>
                        </m:den>
                      </m:f>
                    </m:oMath>
                  </m:oMathPara>
                </a14:m>
                <a:endParaRPr lang="zh-TW" altLang="en-US" sz="2000" b="1"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401769" y="1198466"/>
                <a:ext cx="579710" cy="725263"/>
              </a:xfrm>
              <a:prstGeom prst="rect">
                <a:avLst/>
              </a:prstGeom>
              <a:blipFill>
                <a:blip r:embed="rId9"/>
                <a:stretch>
                  <a:fillRect/>
                </a:stretch>
              </a:blipFill>
            </p:spPr>
            <p:txBody>
              <a:bodyPr/>
              <a:lstStyle/>
              <a:p>
                <a:r>
                  <a:rPr lang="zh-TW" altLang="en-US">
                    <a:noFill/>
                  </a:rPr>
                  <a:t> </a:t>
                </a:r>
              </a:p>
            </p:txBody>
          </p:sp>
        </mc:Fallback>
      </mc:AlternateContent>
      <p:sp>
        <p:nvSpPr>
          <p:cNvPr id="23" name="矩形 22"/>
          <p:cNvSpPr/>
          <p:nvPr/>
        </p:nvSpPr>
        <p:spPr>
          <a:xfrm>
            <a:off x="7270229" y="1978702"/>
            <a:ext cx="641094" cy="47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4" name="文字方塊 23"/>
              <p:cNvSpPr txBox="1"/>
              <p:nvPr/>
            </p:nvSpPr>
            <p:spPr>
              <a:xfrm>
                <a:off x="7365476" y="2081089"/>
                <a:ext cx="4803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000" b="1" i="1" smtClean="0">
                          <a:solidFill>
                            <a:schemeClr val="tx1"/>
                          </a:solidFill>
                          <a:latin typeface="Cambria Math" panose="02040503050406030204" pitchFamily="18" charset="0"/>
                        </a:rPr>
                        <m:t>∆</m:t>
                      </m:r>
                      <m:sSup>
                        <m:sSupPr>
                          <m:ctrlPr>
                            <a:rPr lang="en-US" altLang="zh-TW" sz="2000" b="1" i="1" smtClean="0">
                              <a:solidFill>
                                <a:schemeClr val="tx1"/>
                              </a:solidFill>
                              <a:latin typeface="Cambria Math"/>
                            </a:rPr>
                          </m:ctrlPr>
                        </m:sSupPr>
                        <m:e>
                          <m:r>
                            <a:rPr lang="en-US" altLang="zh-TW" sz="2000" b="1" i="1" smtClean="0">
                              <a:solidFill>
                                <a:schemeClr val="tx1"/>
                              </a:solidFill>
                              <a:latin typeface="Cambria Math" panose="02040503050406030204" pitchFamily="18" charset="0"/>
                            </a:rPr>
                            <m:t>𝑳</m:t>
                          </m:r>
                        </m:e>
                        <m:sup>
                          <m:r>
                            <a:rPr lang="en-US" altLang="zh-TW" sz="2000" b="1" i="1" smtClean="0">
                              <a:solidFill>
                                <a:schemeClr val="tx1"/>
                              </a:solidFill>
                              <a:latin typeface="Cambria Math" panose="02040503050406030204" pitchFamily="18" charset="0"/>
                            </a:rPr>
                            <m:t>𝒓</m:t>
                          </m:r>
                        </m:sup>
                      </m:sSup>
                    </m:oMath>
                  </m:oMathPara>
                </a14:m>
                <a:endParaRPr lang="zh-TW" altLang="en-US" sz="1600" b="1" dirty="0">
                  <a:solidFill>
                    <a:schemeClr val="tx1"/>
                  </a:solidFill>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7365476" y="2081089"/>
                <a:ext cx="480324" cy="307777"/>
              </a:xfrm>
              <a:prstGeom prst="rect">
                <a:avLst/>
              </a:prstGeom>
              <a:blipFill>
                <a:blip r:embed="rId10"/>
                <a:stretch>
                  <a:fillRect l="-10127" r="-1266" b="-98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5364475" y="2573149"/>
                <a:ext cx="1879489" cy="7739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000" b="1" i="1" smtClean="0">
                              <a:latin typeface="Cambria Math"/>
                            </a:rPr>
                          </m:ctrlPr>
                        </m:fPr>
                        <m:num>
                          <m:r>
                            <a:rPr lang="zh-TW" altLang="en-US" sz="2000" b="1" i="1" smtClean="0">
                              <a:latin typeface="Cambria Math" panose="02040503050406030204" pitchFamily="18" charset="0"/>
                            </a:rPr>
                            <m:t>𝝏</m:t>
                          </m:r>
                          <m:sSup>
                            <m:sSupPr>
                              <m:ctrlPr>
                                <a:rPr lang="en-US" altLang="zh-TW" sz="2000" b="1" i="1" smtClean="0">
                                  <a:latin typeface="Cambria Math"/>
                                </a:rPr>
                              </m:ctrlPr>
                            </m:sSupPr>
                            <m:e>
                              <m:r>
                                <a:rPr lang="en-US" altLang="zh-TW" sz="2000" b="1" i="1" smtClean="0">
                                  <a:latin typeface="Cambria Math" panose="02040503050406030204" pitchFamily="18" charset="0"/>
                                </a:rPr>
                                <m:t>𝑳</m:t>
                              </m:r>
                            </m:e>
                            <m:sup>
                              <m:r>
                                <a:rPr lang="en-US" altLang="zh-TW" sz="2000" b="1" i="1" smtClean="0">
                                  <a:latin typeface="Cambria Math" panose="02040503050406030204" pitchFamily="18" charset="0"/>
                                </a:rPr>
                                <m:t>𝒓</m:t>
                              </m:r>
                            </m:sup>
                          </m:sSup>
                        </m:num>
                        <m:den>
                          <m:r>
                            <a:rPr lang="zh-TW" altLang="en-US" sz="2000" b="1" i="1" smtClean="0">
                              <a:latin typeface="Cambria Math" panose="02040503050406030204" pitchFamily="18" charset="0"/>
                            </a:rPr>
                            <m:t>𝝏</m:t>
                          </m:r>
                          <m:sSubSup>
                            <m:sSubSupPr>
                              <m:ctrlPr>
                                <a:rPr lang="en-US" altLang="zh-TW" sz="2000" b="1" i="1" smtClean="0">
                                  <a:latin typeface="Cambria Math"/>
                                </a:rPr>
                              </m:ctrlPr>
                            </m:sSubSupPr>
                            <m:e>
                              <m:r>
                                <a:rPr lang="en-US" altLang="zh-TW" sz="2000" b="1" i="1" smtClean="0">
                                  <a:latin typeface="Cambria Math" panose="02040503050406030204" pitchFamily="18" charset="0"/>
                                </a:rPr>
                                <m:t>𝒘</m:t>
                              </m:r>
                            </m:e>
                            <m:sub>
                              <m:r>
                                <a:rPr lang="en-US" altLang="zh-TW" sz="2000" b="1" i="1" smtClean="0">
                                  <a:latin typeface="Cambria Math" panose="02040503050406030204" pitchFamily="18" charset="0"/>
                                </a:rPr>
                                <m:t>𝒊𝒋</m:t>
                              </m:r>
                            </m:sub>
                            <m:sup>
                              <m:r>
                                <a:rPr lang="en-US" altLang="zh-TW" sz="2000" b="1" i="1" smtClean="0">
                                  <a:latin typeface="Cambria Math" panose="02040503050406030204" pitchFamily="18" charset="0"/>
                                </a:rPr>
                                <m:t>𝒍</m:t>
                              </m:r>
                            </m:sup>
                          </m:sSubSup>
                        </m:den>
                      </m:f>
                      <m:r>
                        <a:rPr lang="en-US" altLang="zh-TW" sz="2000" b="1" i="1">
                          <a:latin typeface="Cambria Math" panose="02040503050406030204" pitchFamily="18" charset="0"/>
                        </a:rPr>
                        <m:t>=</m:t>
                      </m:r>
                      <m:f>
                        <m:fPr>
                          <m:ctrlPr>
                            <a:rPr lang="en-US" altLang="zh-TW" sz="2000" b="1" i="1">
                              <a:latin typeface="Cambria Math"/>
                            </a:rPr>
                          </m:ctrlPr>
                        </m:fPr>
                        <m:num>
                          <m:r>
                            <a:rPr lang="zh-TW" altLang="en-US" sz="2000" b="1" i="1">
                              <a:latin typeface="Cambria Math" panose="02040503050406030204" pitchFamily="18" charset="0"/>
                            </a:rPr>
                            <m:t>𝝏</m:t>
                          </m:r>
                          <m:sSubSup>
                            <m:sSubSupPr>
                              <m:ctrlPr>
                                <a:rPr lang="en-US" altLang="zh-TW" sz="2000" b="1" i="1" smtClean="0">
                                  <a:latin typeface="Cambria Math"/>
                                </a:rPr>
                              </m:ctrlPr>
                            </m:sSubSupPr>
                            <m:e>
                              <m:r>
                                <a:rPr lang="en-US" altLang="zh-TW" sz="2000" b="1" i="1" smtClean="0">
                                  <a:latin typeface="Cambria Math" panose="02040503050406030204" pitchFamily="18" charset="0"/>
                                </a:rPr>
                                <m:t>𝒛</m:t>
                              </m:r>
                            </m:e>
                            <m:sub>
                              <m:r>
                                <a:rPr lang="en-US" altLang="zh-TW" sz="2000" b="1" i="1" smtClean="0">
                                  <a:latin typeface="Cambria Math" panose="02040503050406030204" pitchFamily="18" charset="0"/>
                                </a:rPr>
                                <m:t>𝒊</m:t>
                              </m:r>
                            </m:sub>
                            <m:sup>
                              <m:r>
                                <a:rPr lang="en-US" altLang="zh-TW" sz="2000" b="1" i="1" smtClean="0">
                                  <a:latin typeface="Cambria Math" panose="02040503050406030204" pitchFamily="18" charset="0"/>
                                </a:rPr>
                                <m:t>𝒍</m:t>
                              </m:r>
                            </m:sup>
                          </m:sSubSup>
                        </m:num>
                        <m:den>
                          <m:r>
                            <a:rPr lang="zh-TW" altLang="en-US" sz="2000" b="1" i="1">
                              <a:latin typeface="Cambria Math" panose="02040503050406030204" pitchFamily="18" charset="0"/>
                            </a:rPr>
                            <m:t>𝝏</m:t>
                          </m:r>
                          <m:sSubSup>
                            <m:sSubSupPr>
                              <m:ctrlPr>
                                <a:rPr lang="en-US" altLang="zh-TW" sz="2000" b="1" i="1">
                                  <a:latin typeface="Cambria Math"/>
                                </a:rPr>
                              </m:ctrlPr>
                            </m:sSubSupPr>
                            <m:e>
                              <m:r>
                                <a:rPr lang="en-US" altLang="zh-TW" sz="2000" b="1" i="1">
                                  <a:latin typeface="Cambria Math" panose="02040503050406030204" pitchFamily="18" charset="0"/>
                                </a:rPr>
                                <m:t>𝒘</m:t>
                              </m:r>
                            </m:e>
                            <m:sub>
                              <m:r>
                                <a:rPr lang="en-US" altLang="zh-TW" sz="2000" b="1" i="1">
                                  <a:latin typeface="Cambria Math" panose="02040503050406030204" pitchFamily="18" charset="0"/>
                                </a:rPr>
                                <m:t>𝒊𝒋</m:t>
                              </m:r>
                            </m:sub>
                            <m:sup>
                              <m:r>
                                <a:rPr lang="en-US" altLang="zh-TW" sz="2000" b="1" i="1">
                                  <a:latin typeface="Cambria Math" panose="02040503050406030204" pitchFamily="18" charset="0"/>
                                </a:rPr>
                                <m:t>𝒍</m:t>
                              </m:r>
                            </m:sup>
                          </m:sSubSup>
                        </m:den>
                      </m:f>
                      <m:f>
                        <m:fPr>
                          <m:ctrlPr>
                            <a:rPr lang="en-US" altLang="zh-TW" sz="2000" b="1" i="1">
                              <a:latin typeface="Cambria Math"/>
                            </a:rPr>
                          </m:ctrlPr>
                        </m:fPr>
                        <m:num>
                          <m:r>
                            <a:rPr lang="zh-TW" altLang="en-US" sz="2000" b="1" i="1">
                              <a:latin typeface="Cambria Math" panose="02040503050406030204" pitchFamily="18" charset="0"/>
                            </a:rPr>
                            <m:t>𝝏</m:t>
                          </m:r>
                          <m:sSup>
                            <m:sSupPr>
                              <m:ctrlPr>
                                <a:rPr lang="en-US" altLang="zh-TW" sz="2000" b="1" i="1">
                                  <a:latin typeface="Cambria Math"/>
                                </a:rPr>
                              </m:ctrlPr>
                            </m:sSupPr>
                            <m:e>
                              <m:r>
                                <a:rPr lang="en-US" altLang="zh-TW" sz="2000" b="1" i="1">
                                  <a:latin typeface="Cambria Math" panose="02040503050406030204" pitchFamily="18" charset="0"/>
                                </a:rPr>
                                <m:t>𝑳</m:t>
                              </m:r>
                            </m:e>
                            <m:sup>
                              <m:r>
                                <a:rPr lang="en-US" altLang="zh-TW" sz="2000" b="1" i="1">
                                  <a:latin typeface="Cambria Math" panose="02040503050406030204" pitchFamily="18" charset="0"/>
                                </a:rPr>
                                <m:t>𝒓</m:t>
                              </m:r>
                            </m:sup>
                          </m:sSup>
                        </m:num>
                        <m:den>
                          <m:r>
                            <a:rPr lang="zh-TW" altLang="en-US" sz="2000" b="1" i="1">
                              <a:latin typeface="Cambria Math" panose="02040503050406030204" pitchFamily="18" charset="0"/>
                            </a:rPr>
                            <m:t>𝝏</m:t>
                          </m:r>
                          <m:sSubSup>
                            <m:sSubSupPr>
                              <m:ctrlPr>
                                <a:rPr lang="en-US" altLang="zh-TW" sz="2000" b="1" i="1">
                                  <a:latin typeface="Cambria Math"/>
                                </a:rPr>
                              </m:ctrlPr>
                            </m:sSubSupPr>
                            <m:e>
                              <m:r>
                                <a:rPr lang="en-US" altLang="zh-TW" sz="2000" b="1" i="1">
                                  <a:latin typeface="Cambria Math" panose="02040503050406030204" pitchFamily="18" charset="0"/>
                                </a:rPr>
                                <m:t>𝒛</m:t>
                              </m:r>
                            </m:e>
                            <m:sub>
                              <m:r>
                                <a:rPr lang="en-US" altLang="zh-TW" sz="2000" b="1" i="1">
                                  <a:latin typeface="Cambria Math" panose="02040503050406030204" pitchFamily="18" charset="0"/>
                                </a:rPr>
                                <m:t>𝒊</m:t>
                              </m:r>
                            </m:sub>
                            <m:sup>
                              <m:r>
                                <a:rPr lang="en-US" altLang="zh-TW" sz="2000" b="1" i="1">
                                  <a:latin typeface="Cambria Math" panose="02040503050406030204" pitchFamily="18" charset="0"/>
                                </a:rPr>
                                <m:t>𝒍</m:t>
                              </m:r>
                            </m:sup>
                          </m:sSubSup>
                        </m:den>
                      </m:f>
                    </m:oMath>
                  </m:oMathPara>
                </a14:m>
                <a:endParaRPr lang="zh-TW" altLang="en-US" sz="2000" b="1"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5364475" y="2573149"/>
                <a:ext cx="1879489" cy="773994"/>
              </a:xfrm>
              <a:prstGeom prst="rect">
                <a:avLst/>
              </a:prstGeom>
              <a:blipFill>
                <a:blip r:embed="rId11"/>
                <a:stretch>
                  <a:fillRect/>
                </a:stretch>
              </a:blipFill>
            </p:spPr>
            <p:txBody>
              <a:bodyPr/>
              <a:lstStyle/>
              <a:p>
                <a:r>
                  <a:rPr lang="zh-TW" altLang="en-US">
                    <a:noFill/>
                  </a:rPr>
                  <a:t> </a:t>
                </a:r>
              </a:p>
            </p:txBody>
          </p:sp>
        </mc:Fallback>
      </mc:AlternateContent>
      <p:sp>
        <p:nvSpPr>
          <p:cNvPr id="13" name="Google Shape;167;p20"/>
          <p:cNvSpPr/>
          <p:nvPr/>
        </p:nvSpPr>
        <p:spPr>
          <a:xfrm>
            <a:off x="6243754" y="2548616"/>
            <a:ext cx="501243" cy="807759"/>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4" name="Google Shape;168;p20"/>
          <p:cNvSpPr/>
          <p:nvPr/>
        </p:nvSpPr>
        <p:spPr>
          <a:xfrm>
            <a:off x="6765774" y="2548617"/>
            <a:ext cx="478190" cy="807759"/>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extLst>
      <p:ext uri="{BB962C8B-B14F-4D97-AF65-F5344CB8AC3E}">
        <p14:creationId xmlns:p14="http://schemas.microsoft.com/office/powerpoint/2010/main" val="32542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反向</a:t>
            </a:r>
            <a:r>
              <a:rPr lang="zh-TW" altLang="en-US" dirty="0" smtClean="0"/>
              <a:t>傳播 </a:t>
            </a:r>
            <a:r>
              <a:rPr lang="en-US" altLang="zh-TW" dirty="0" smtClean="0"/>
              <a:t>(cont.)</a:t>
            </a:r>
            <a:endParaRPr lang="zh-TW" altLang="en-US" dirty="0"/>
          </a:p>
        </p:txBody>
      </p:sp>
      <p:pic>
        <p:nvPicPr>
          <p:cNvPr id="19" name="Google Shape;177;p21"/>
          <p:cNvPicPr preferRelativeResize="0"/>
          <p:nvPr/>
        </p:nvPicPr>
        <p:blipFill>
          <a:blip r:embed="rId2">
            <a:alphaModFix/>
          </a:blip>
          <a:stretch>
            <a:fillRect/>
          </a:stretch>
        </p:blipFill>
        <p:spPr>
          <a:xfrm>
            <a:off x="3235348" y="1043140"/>
            <a:ext cx="580913" cy="878119"/>
          </a:xfrm>
          <a:prstGeom prst="rect">
            <a:avLst/>
          </a:prstGeom>
          <a:noFill/>
          <a:ln>
            <a:noFill/>
          </a:ln>
        </p:spPr>
      </p:pic>
      <p:pic>
        <p:nvPicPr>
          <p:cNvPr id="20" name="Google Shape;178;p21"/>
          <p:cNvPicPr preferRelativeResize="0"/>
          <p:nvPr/>
        </p:nvPicPr>
        <p:blipFill>
          <a:blip r:embed="rId3">
            <a:alphaModFix/>
          </a:blip>
          <a:stretch>
            <a:fillRect/>
          </a:stretch>
        </p:blipFill>
        <p:spPr>
          <a:xfrm>
            <a:off x="3284765" y="3080242"/>
            <a:ext cx="2119518" cy="427152"/>
          </a:xfrm>
          <a:prstGeom prst="rect">
            <a:avLst/>
          </a:prstGeom>
          <a:noFill/>
          <a:ln>
            <a:noFill/>
          </a:ln>
        </p:spPr>
      </p:pic>
      <p:sp>
        <p:nvSpPr>
          <p:cNvPr id="21" name="Google Shape;179;p21"/>
          <p:cNvSpPr txBox="1"/>
          <p:nvPr/>
        </p:nvSpPr>
        <p:spPr>
          <a:xfrm>
            <a:off x="1108953" y="2227418"/>
            <a:ext cx="2317077" cy="365625"/>
          </a:xfrm>
          <a:prstGeom prst="rect">
            <a:avLst/>
          </a:prstGeom>
          <a:noFill/>
          <a:ln>
            <a:noFill/>
          </a:ln>
        </p:spPr>
        <p:txBody>
          <a:bodyPr spcFirstLastPara="1" wrap="square" lIns="68569" tIns="68569" rIns="68569" bIns="68569" anchor="t" anchorCtr="0">
            <a:noAutofit/>
          </a:bodyPr>
          <a:lstStyle/>
          <a:p>
            <a:r>
              <a:rPr lang="en-US" altLang="zh-TW" sz="1600" b="1" dirty="0">
                <a:latin typeface="+mn-lt"/>
              </a:rPr>
              <a:t>Input layer to layer </a:t>
            </a:r>
            <a:r>
              <a:rPr lang="en-US" altLang="zh-TW" sz="1600" b="1" i="1" dirty="0">
                <a:latin typeface="+mn-lt"/>
              </a:rPr>
              <a:t>1</a:t>
            </a:r>
            <a:r>
              <a:rPr lang="zh-TW" altLang="en-US" sz="1600" b="1" dirty="0">
                <a:latin typeface="+mn-lt"/>
              </a:rPr>
              <a:t>：</a:t>
            </a:r>
            <a:endParaRPr sz="1600" b="1" dirty="0">
              <a:latin typeface="+mn-lt"/>
            </a:endParaRPr>
          </a:p>
        </p:txBody>
      </p:sp>
      <p:sp>
        <p:nvSpPr>
          <p:cNvPr id="22" name="Google Shape;180;p21"/>
          <p:cNvSpPr txBox="1"/>
          <p:nvPr/>
        </p:nvSpPr>
        <p:spPr>
          <a:xfrm>
            <a:off x="1361872" y="3110975"/>
            <a:ext cx="1868482" cy="365625"/>
          </a:xfrm>
          <a:prstGeom prst="rect">
            <a:avLst/>
          </a:prstGeom>
          <a:noFill/>
          <a:ln>
            <a:noFill/>
          </a:ln>
        </p:spPr>
        <p:txBody>
          <a:bodyPr spcFirstLastPara="1" wrap="square" lIns="68569" tIns="68569" rIns="68569" bIns="68569" anchor="t" anchorCtr="0">
            <a:noAutofit/>
          </a:bodyPr>
          <a:lstStyle/>
          <a:p>
            <a:r>
              <a:rPr lang="en-US" altLang="zh-TW" sz="1600" b="1" dirty="0">
                <a:latin typeface="+mn-lt"/>
              </a:rPr>
              <a:t>Layer </a:t>
            </a:r>
            <a:r>
              <a:rPr lang="en-US" altLang="zh-TW" sz="1600" b="1" i="1" dirty="0">
                <a:latin typeface="+mn-lt"/>
              </a:rPr>
              <a:t>l-1</a:t>
            </a:r>
            <a:r>
              <a:rPr lang="en-US" altLang="zh-TW" sz="1600" b="1" dirty="0">
                <a:latin typeface="+mn-lt"/>
              </a:rPr>
              <a:t> to layer </a:t>
            </a:r>
            <a:r>
              <a:rPr lang="en-US" altLang="zh-TW" sz="1600" b="1" i="1" dirty="0">
                <a:latin typeface="+mn-lt"/>
              </a:rPr>
              <a:t>l</a:t>
            </a:r>
            <a:r>
              <a:rPr lang="zh-TW" altLang="en-US" sz="1600" b="1" dirty="0">
                <a:latin typeface="+mn-lt"/>
              </a:rPr>
              <a:t>：</a:t>
            </a:r>
            <a:endParaRPr sz="1600" b="1" dirty="0">
              <a:latin typeface="+mn-lt"/>
            </a:endParaRPr>
          </a:p>
        </p:txBody>
      </p:sp>
      <p:pic>
        <p:nvPicPr>
          <p:cNvPr id="23" name="Google Shape;181;p21"/>
          <p:cNvPicPr preferRelativeResize="0"/>
          <p:nvPr/>
        </p:nvPicPr>
        <p:blipFill>
          <a:blip r:embed="rId4">
            <a:alphaModFix/>
          </a:blip>
          <a:stretch>
            <a:fillRect/>
          </a:stretch>
        </p:blipFill>
        <p:spPr>
          <a:xfrm>
            <a:off x="3315178" y="2175339"/>
            <a:ext cx="1990724" cy="469843"/>
          </a:xfrm>
          <a:prstGeom prst="rect">
            <a:avLst/>
          </a:prstGeom>
          <a:noFill/>
          <a:ln>
            <a:noFill/>
          </a:ln>
        </p:spPr>
      </p:pic>
      <p:pic>
        <p:nvPicPr>
          <p:cNvPr id="24" name="Google Shape;182;p21"/>
          <p:cNvPicPr preferRelativeResize="0"/>
          <p:nvPr/>
        </p:nvPicPr>
        <p:blipFill>
          <a:blip r:embed="rId5">
            <a:alphaModFix/>
          </a:blip>
          <a:stretch>
            <a:fillRect/>
          </a:stretch>
        </p:blipFill>
        <p:spPr>
          <a:xfrm>
            <a:off x="6174610" y="3010266"/>
            <a:ext cx="1160222" cy="567103"/>
          </a:xfrm>
          <a:prstGeom prst="rect">
            <a:avLst/>
          </a:prstGeom>
          <a:noFill/>
          <a:ln>
            <a:noFill/>
          </a:ln>
        </p:spPr>
      </p:pic>
      <p:pic>
        <p:nvPicPr>
          <p:cNvPr id="25" name="Google Shape;183;p21"/>
          <p:cNvPicPr preferRelativeResize="0"/>
          <p:nvPr/>
        </p:nvPicPr>
        <p:blipFill>
          <a:blip r:embed="rId6">
            <a:alphaModFix/>
          </a:blip>
          <a:stretch>
            <a:fillRect/>
          </a:stretch>
        </p:blipFill>
        <p:spPr>
          <a:xfrm>
            <a:off x="6145689" y="2126719"/>
            <a:ext cx="1090125" cy="567103"/>
          </a:xfrm>
          <a:prstGeom prst="rect">
            <a:avLst/>
          </a:prstGeom>
          <a:noFill/>
          <a:ln>
            <a:noFill/>
          </a:ln>
        </p:spPr>
      </p:pic>
      <p:sp>
        <p:nvSpPr>
          <p:cNvPr id="26" name="Google Shape;184;p21"/>
          <p:cNvSpPr/>
          <p:nvPr/>
        </p:nvSpPr>
        <p:spPr>
          <a:xfrm>
            <a:off x="5509556" y="2304082"/>
            <a:ext cx="432450" cy="212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7" name="Google Shape;185;p21"/>
          <p:cNvSpPr/>
          <p:nvPr/>
        </p:nvSpPr>
        <p:spPr>
          <a:xfrm>
            <a:off x="5530356" y="3187640"/>
            <a:ext cx="432450" cy="212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 name="Google Shape;186;p21"/>
          <p:cNvSpPr txBox="1"/>
          <p:nvPr/>
        </p:nvSpPr>
        <p:spPr>
          <a:xfrm>
            <a:off x="1844363" y="1240106"/>
            <a:ext cx="1610775" cy="389925"/>
          </a:xfrm>
          <a:prstGeom prst="rect">
            <a:avLst/>
          </a:prstGeom>
          <a:noFill/>
          <a:ln>
            <a:noFill/>
          </a:ln>
        </p:spPr>
        <p:txBody>
          <a:bodyPr spcFirstLastPara="1" wrap="square" lIns="68569" tIns="68569" rIns="68569" bIns="68569" anchor="t" anchorCtr="0">
            <a:noAutofit/>
          </a:bodyPr>
          <a:lstStyle/>
          <a:p>
            <a:r>
              <a:rPr lang="en-US" altLang="zh-TW" sz="1800" b="1" dirty="0" smtClean="0">
                <a:latin typeface="+mn-lt"/>
              </a:rPr>
              <a:t>First </a:t>
            </a:r>
            <a:r>
              <a:rPr lang="en-US" altLang="zh-TW" sz="1800" b="1" dirty="0">
                <a:latin typeface="+mn-lt"/>
              </a:rPr>
              <a:t>Term</a:t>
            </a:r>
            <a:r>
              <a:rPr lang="zh-TW" altLang="en-US" sz="1800" b="1" dirty="0">
                <a:latin typeface="+mn-lt"/>
              </a:rPr>
              <a:t>：</a:t>
            </a:r>
            <a:endParaRPr sz="1800" b="1" dirty="0">
              <a:latin typeface="+mn-lt"/>
            </a:endParaRPr>
          </a:p>
        </p:txBody>
      </p:sp>
      <p:sp>
        <p:nvSpPr>
          <p:cNvPr id="29" name="Google Shape;187;p21"/>
          <p:cNvSpPr txBox="1"/>
          <p:nvPr/>
        </p:nvSpPr>
        <p:spPr>
          <a:xfrm>
            <a:off x="3756158" y="4060650"/>
            <a:ext cx="1648125" cy="427050"/>
          </a:xfrm>
          <a:prstGeom prst="rect">
            <a:avLst/>
          </a:prstGeom>
          <a:noFill/>
          <a:ln>
            <a:noFill/>
          </a:ln>
        </p:spPr>
        <p:txBody>
          <a:bodyPr spcFirstLastPara="1" wrap="square" lIns="68569" tIns="68569" rIns="68569" bIns="68569" anchor="t" anchorCtr="0">
            <a:noAutofit/>
          </a:bodyPr>
          <a:lstStyle/>
          <a:p>
            <a:r>
              <a:rPr lang="en-US" altLang="zh-TW" sz="1800" b="1" dirty="0"/>
              <a:t>Forward Pass</a:t>
            </a:r>
            <a:endParaRPr sz="1800" b="1" dirty="0"/>
          </a:p>
        </p:txBody>
      </p:sp>
      <p:sp>
        <p:nvSpPr>
          <p:cNvPr id="14" name="文字方塊 13"/>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29941504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反向</a:t>
            </a:r>
            <a:r>
              <a:rPr lang="zh-TW" altLang="en-US" dirty="0" smtClean="0"/>
              <a:t>傳播 </a:t>
            </a:r>
            <a:r>
              <a:rPr lang="en-US" altLang="zh-TW" dirty="0" smtClean="0"/>
              <a:t>(cont.)</a:t>
            </a:r>
            <a:endParaRPr lang="zh-TW" altLang="en-US" dirty="0"/>
          </a:p>
        </p:txBody>
      </p:sp>
      <p:sp>
        <p:nvSpPr>
          <p:cNvPr id="4" name="Google Shape;192;p22"/>
          <p:cNvSpPr txBox="1"/>
          <p:nvPr/>
        </p:nvSpPr>
        <p:spPr>
          <a:xfrm>
            <a:off x="1817877" y="1103614"/>
            <a:ext cx="2191725" cy="389925"/>
          </a:xfrm>
          <a:prstGeom prst="rect">
            <a:avLst/>
          </a:prstGeom>
          <a:noFill/>
          <a:ln>
            <a:noFill/>
          </a:ln>
        </p:spPr>
        <p:txBody>
          <a:bodyPr spcFirstLastPara="1" wrap="square" lIns="68569" tIns="68569" rIns="68569" bIns="68569" anchor="t" anchorCtr="0">
            <a:noAutofit/>
          </a:bodyPr>
          <a:lstStyle/>
          <a:p>
            <a:r>
              <a:rPr lang="en-US" altLang="zh-TW" sz="1800"/>
              <a:t>Second Term</a:t>
            </a:r>
            <a:r>
              <a:rPr lang="zh-TW" altLang="en-US" sz="1800"/>
              <a:t>：</a:t>
            </a:r>
            <a:endParaRPr sz="1800"/>
          </a:p>
        </p:txBody>
      </p:sp>
      <p:pic>
        <p:nvPicPr>
          <p:cNvPr id="6" name="Google Shape;194;p22"/>
          <p:cNvPicPr preferRelativeResize="0"/>
          <p:nvPr/>
        </p:nvPicPr>
        <p:blipFill>
          <a:blip r:embed="rId2">
            <a:alphaModFix/>
          </a:blip>
          <a:stretch>
            <a:fillRect/>
          </a:stretch>
        </p:blipFill>
        <p:spPr>
          <a:xfrm>
            <a:off x="4583427" y="1082364"/>
            <a:ext cx="487650" cy="432431"/>
          </a:xfrm>
          <a:prstGeom prst="rect">
            <a:avLst/>
          </a:prstGeom>
          <a:noFill/>
          <a:ln>
            <a:noFill/>
          </a:ln>
        </p:spPr>
      </p:pic>
      <p:sp>
        <p:nvSpPr>
          <p:cNvPr id="8" name="Google Shape;196;p22"/>
          <p:cNvSpPr/>
          <p:nvPr/>
        </p:nvSpPr>
        <p:spPr>
          <a:xfrm>
            <a:off x="4242796" y="1230252"/>
            <a:ext cx="285525" cy="16965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9" name="Google Shape;197;p22"/>
          <p:cNvPicPr preferRelativeResize="0"/>
          <p:nvPr/>
        </p:nvPicPr>
        <p:blipFill>
          <a:blip r:embed="rId3">
            <a:alphaModFix/>
          </a:blip>
          <a:stretch>
            <a:fillRect/>
          </a:stretch>
        </p:blipFill>
        <p:spPr>
          <a:xfrm>
            <a:off x="1419402" y="1622558"/>
            <a:ext cx="6272213" cy="2557463"/>
          </a:xfrm>
          <a:prstGeom prst="rect">
            <a:avLst/>
          </a:prstGeom>
          <a:noFill/>
          <a:ln>
            <a:noFill/>
          </a:ln>
        </p:spPr>
      </p:pic>
      <p:sp>
        <p:nvSpPr>
          <p:cNvPr id="10" name="Google Shape;198;p22"/>
          <p:cNvSpPr txBox="1"/>
          <p:nvPr/>
        </p:nvSpPr>
        <p:spPr>
          <a:xfrm>
            <a:off x="6620989" y="1399902"/>
            <a:ext cx="762975" cy="313650"/>
          </a:xfrm>
          <a:prstGeom prst="rect">
            <a:avLst/>
          </a:prstGeom>
          <a:noFill/>
          <a:ln>
            <a:noFill/>
          </a:ln>
        </p:spPr>
        <p:txBody>
          <a:bodyPr spcFirstLastPara="1" wrap="square" lIns="68569" tIns="68569" rIns="68569" bIns="68569" anchor="t" anchorCtr="0">
            <a:noAutofit/>
          </a:bodyPr>
          <a:lstStyle/>
          <a:p>
            <a:r>
              <a:rPr lang="en-US" altLang="zh-TW" sz="1350"/>
              <a:t>Layer L</a:t>
            </a:r>
            <a:endParaRPr sz="1350"/>
          </a:p>
        </p:txBody>
      </p:sp>
      <p:sp>
        <p:nvSpPr>
          <p:cNvPr id="11" name="Google Shape;199;p22"/>
          <p:cNvSpPr txBox="1"/>
          <p:nvPr/>
        </p:nvSpPr>
        <p:spPr>
          <a:xfrm>
            <a:off x="6298827" y="4203927"/>
            <a:ext cx="712125" cy="373050"/>
          </a:xfrm>
          <a:prstGeom prst="rect">
            <a:avLst/>
          </a:prstGeom>
          <a:noFill/>
          <a:ln>
            <a:noFill/>
          </a:ln>
        </p:spPr>
        <p:txBody>
          <a:bodyPr spcFirstLastPara="1" wrap="square" lIns="68569" tIns="68569" rIns="68569" bIns="68569" anchor="t" anchorCtr="0">
            <a:noAutofit/>
          </a:bodyPr>
          <a:lstStyle/>
          <a:p>
            <a:endParaRPr sz="1050"/>
          </a:p>
        </p:txBody>
      </p:sp>
      <p:pic>
        <p:nvPicPr>
          <p:cNvPr id="12" name="Google Shape;200;p22"/>
          <p:cNvPicPr preferRelativeResize="0"/>
          <p:nvPr/>
        </p:nvPicPr>
        <p:blipFill>
          <a:blip r:embed="rId4">
            <a:alphaModFix/>
          </a:blip>
          <a:stretch>
            <a:fillRect/>
          </a:stretch>
        </p:blipFill>
        <p:spPr>
          <a:xfrm>
            <a:off x="6454868" y="4158065"/>
            <a:ext cx="400050" cy="351263"/>
          </a:xfrm>
          <a:prstGeom prst="rect">
            <a:avLst/>
          </a:prstGeom>
          <a:noFill/>
          <a:ln>
            <a:noFill/>
          </a:ln>
        </p:spPr>
      </p:pic>
      <p:pic>
        <p:nvPicPr>
          <p:cNvPr id="13" name="Google Shape;201;p22"/>
          <p:cNvPicPr preferRelativeResize="0"/>
          <p:nvPr/>
        </p:nvPicPr>
        <p:blipFill>
          <a:blip r:embed="rId5">
            <a:alphaModFix/>
          </a:blip>
          <a:stretch>
            <a:fillRect/>
          </a:stretch>
        </p:blipFill>
        <p:spPr>
          <a:xfrm>
            <a:off x="4717611" y="4178501"/>
            <a:ext cx="508725" cy="354296"/>
          </a:xfrm>
          <a:prstGeom prst="rect">
            <a:avLst/>
          </a:prstGeom>
          <a:noFill/>
          <a:ln>
            <a:noFill/>
          </a:ln>
        </p:spPr>
      </p:pic>
      <p:pic>
        <p:nvPicPr>
          <p:cNvPr id="14" name="Google Shape;202;p22"/>
          <p:cNvPicPr preferRelativeResize="0"/>
          <p:nvPr/>
        </p:nvPicPr>
        <p:blipFill>
          <a:blip r:embed="rId6">
            <a:alphaModFix/>
          </a:blip>
          <a:stretch>
            <a:fillRect/>
          </a:stretch>
        </p:blipFill>
        <p:spPr>
          <a:xfrm>
            <a:off x="3245071" y="4180021"/>
            <a:ext cx="400050" cy="351263"/>
          </a:xfrm>
          <a:prstGeom prst="rect">
            <a:avLst/>
          </a:prstGeom>
          <a:noFill/>
          <a:ln>
            <a:noFill/>
          </a:ln>
        </p:spPr>
      </p:pic>
      <p:cxnSp>
        <p:nvCxnSpPr>
          <p:cNvPr id="15" name="Google Shape;203;p22"/>
          <p:cNvCxnSpPr>
            <a:stCxn id="13" idx="1"/>
            <a:endCxn id="18" idx="3"/>
          </p:cNvCxnSpPr>
          <p:nvPr/>
        </p:nvCxnSpPr>
        <p:spPr>
          <a:xfrm rot="10800000">
            <a:off x="3703761" y="4349574"/>
            <a:ext cx="1013850" cy="6075"/>
          </a:xfrm>
          <a:prstGeom prst="straightConnector1">
            <a:avLst/>
          </a:prstGeom>
          <a:noFill/>
          <a:ln w="28575" cap="flat" cmpd="sng">
            <a:solidFill>
              <a:schemeClr val="dk2"/>
            </a:solidFill>
            <a:prstDash val="solid"/>
            <a:round/>
            <a:headEnd type="none" w="med" len="med"/>
            <a:tailEnd type="triangle" w="med" len="med"/>
          </a:ln>
        </p:spPr>
      </p:cxnSp>
      <p:sp>
        <p:nvSpPr>
          <p:cNvPr id="16" name="Google Shape;205;p22"/>
          <p:cNvSpPr/>
          <p:nvPr/>
        </p:nvSpPr>
        <p:spPr>
          <a:xfrm>
            <a:off x="6366646" y="4186977"/>
            <a:ext cx="517275" cy="33907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7" name="Google Shape;206;p22"/>
          <p:cNvSpPr/>
          <p:nvPr/>
        </p:nvSpPr>
        <p:spPr>
          <a:xfrm>
            <a:off x="4713337" y="4191627"/>
            <a:ext cx="517275" cy="33907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8" name="Google Shape;204;p22"/>
          <p:cNvSpPr/>
          <p:nvPr/>
        </p:nvSpPr>
        <p:spPr>
          <a:xfrm>
            <a:off x="3186458" y="4180039"/>
            <a:ext cx="517275" cy="339075"/>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9" name="Google Shape;207;p22"/>
          <p:cNvSpPr txBox="1"/>
          <p:nvPr/>
        </p:nvSpPr>
        <p:spPr>
          <a:xfrm>
            <a:off x="4926083" y="1137477"/>
            <a:ext cx="1297125" cy="322200"/>
          </a:xfrm>
          <a:prstGeom prst="rect">
            <a:avLst/>
          </a:prstGeom>
          <a:noFill/>
          <a:ln>
            <a:noFill/>
          </a:ln>
        </p:spPr>
        <p:txBody>
          <a:bodyPr spcFirstLastPara="1" wrap="square" lIns="68569" tIns="68569" rIns="68569" bIns="68569" anchor="t" anchorCtr="0">
            <a:noAutofit/>
          </a:bodyPr>
          <a:lstStyle/>
          <a:p>
            <a:r>
              <a:rPr lang="en-US" altLang="zh-TW" sz="1350" b="1"/>
              <a:t>(Error signal)</a:t>
            </a:r>
            <a:endParaRPr sz="1350" b="1"/>
          </a:p>
        </p:txBody>
      </p:sp>
      <mc:AlternateContent xmlns:mc="http://schemas.openxmlformats.org/markup-compatibility/2006" xmlns:a14="http://schemas.microsoft.com/office/drawing/2010/main">
        <mc:Choice Requires="a14">
          <p:sp>
            <p:nvSpPr>
              <p:cNvPr id="3" name="矩形 2"/>
              <p:cNvSpPr/>
              <p:nvPr/>
            </p:nvSpPr>
            <p:spPr>
              <a:xfrm>
                <a:off x="3632922" y="967219"/>
                <a:ext cx="619016" cy="709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800" b="1" i="1">
                              <a:latin typeface="Cambria Math"/>
                            </a:rPr>
                          </m:ctrlPr>
                        </m:fPr>
                        <m:num>
                          <m:r>
                            <a:rPr lang="zh-TW" altLang="en-US" sz="1800" b="1" i="1">
                              <a:latin typeface="Cambria Math" panose="02040503050406030204" pitchFamily="18" charset="0"/>
                            </a:rPr>
                            <m:t>𝝏</m:t>
                          </m:r>
                          <m:sSup>
                            <m:sSupPr>
                              <m:ctrlPr>
                                <a:rPr lang="en-US" altLang="zh-TW" sz="1800" b="1" i="1">
                                  <a:latin typeface="Cambria Math"/>
                                </a:rPr>
                              </m:ctrlPr>
                            </m:sSupPr>
                            <m:e>
                              <m:r>
                                <a:rPr lang="en-US" altLang="zh-TW" sz="1800" b="1" i="1">
                                  <a:latin typeface="Cambria Math" panose="02040503050406030204" pitchFamily="18" charset="0"/>
                                </a:rPr>
                                <m:t>𝑳</m:t>
                              </m:r>
                            </m:e>
                            <m:sup>
                              <m:r>
                                <a:rPr lang="en-US" altLang="zh-TW" sz="1800" b="1" i="1">
                                  <a:latin typeface="Cambria Math" panose="02040503050406030204" pitchFamily="18" charset="0"/>
                                </a:rPr>
                                <m:t>𝒓</m:t>
                              </m:r>
                            </m:sup>
                          </m:sSup>
                        </m:num>
                        <m:den>
                          <m:r>
                            <a:rPr lang="zh-TW" altLang="en-US" sz="1800" b="1" i="1">
                              <a:latin typeface="Cambria Math" panose="02040503050406030204" pitchFamily="18" charset="0"/>
                            </a:rPr>
                            <m:t>𝝏</m:t>
                          </m:r>
                          <m:sSubSup>
                            <m:sSubSupPr>
                              <m:ctrlPr>
                                <a:rPr lang="en-US" altLang="zh-TW" sz="1800" b="1" i="1">
                                  <a:latin typeface="Cambria Math"/>
                                </a:rPr>
                              </m:ctrlPr>
                            </m:sSubSupPr>
                            <m:e>
                              <m:r>
                                <a:rPr lang="en-US" altLang="zh-TW" sz="1800" b="1" i="1">
                                  <a:latin typeface="Cambria Math" panose="02040503050406030204" pitchFamily="18" charset="0"/>
                                </a:rPr>
                                <m:t>𝒛</m:t>
                              </m:r>
                            </m:e>
                            <m:sub>
                              <m:r>
                                <a:rPr lang="en-US" altLang="zh-TW" sz="1800" b="1" i="1">
                                  <a:latin typeface="Cambria Math" panose="02040503050406030204" pitchFamily="18" charset="0"/>
                                </a:rPr>
                                <m:t>𝒊</m:t>
                              </m:r>
                            </m:sub>
                            <m:sup>
                              <m:r>
                                <a:rPr lang="en-US" altLang="zh-TW" sz="1800" b="1" i="1">
                                  <a:latin typeface="Cambria Math" panose="02040503050406030204" pitchFamily="18" charset="0"/>
                                </a:rPr>
                                <m:t>𝒍</m:t>
                              </m:r>
                            </m:sup>
                          </m:sSubSup>
                        </m:den>
                      </m:f>
                    </m:oMath>
                  </m:oMathPara>
                </a14:m>
                <a:endParaRPr lang="zh-TW" altLang="en-US" sz="1800" dirty="0"/>
              </a:p>
            </p:txBody>
          </p:sp>
        </mc:Choice>
        <mc:Fallback xmlns="">
          <p:sp>
            <p:nvSpPr>
              <p:cNvPr id="3" name="矩形 2"/>
              <p:cNvSpPr>
                <a:spLocks noRot="1" noChangeAspect="1" noMove="1" noResize="1" noEditPoints="1" noAdjustHandles="1" noChangeArrowheads="1" noChangeShapeType="1" noTextEdit="1"/>
              </p:cNvSpPr>
              <p:nvPr/>
            </p:nvSpPr>
            <p:spPr>
              <a:xfrm>
                <a:off x="3632922" y="967219"/>
                <a:ext cx="619016" cy="709490"/>
              </a:xfrm>
              <a:prstGeom prst="rect">
                <a:avLst/>
              </a:prstGeom>
              <a:blipFill>
                <a:blip r:embed="rId7"/>
                <a:stretch>
                  <a:fillRect/>
                </a:stretch>
              </a:blipFill>
            </p:spPr>
            <p:txBody>
              <a:bodyPr/>
              <a:lstStyle/>
              <a:p>
                <a:r>
                  <a:rPr lang="zh-TW" altLang="en-US">
                    <a:noFill/>
                  </a:rPr>
                  <a:t> </a:t>
                </a:r>
              </a:p>
            </p:txBody>
          </p:sp>
        </mc:Fallback>
      </mc:AlternateContent>
      <p:sp>
        <p:nvSpPr>
          <p:cNvPr id="7" name="Google Shape;195;p22"/>
          <p:cNvSpPr/>
          <p:nvPr/>
        </p:nvSpPr>
        <p:spPr>
          <a:xfrm>
            <a:off x="3693737" y="922789"/>
            <a:ext cx="508725" cy="753920"/>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0" name="文字方塊 19"/>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4158210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a:xfrm>
                <a:off x="443650" y="103647"/>
                <a:ext cx="8143500" cy="598500"/>
              </a:xfrm>
            </p:spPr>
            <p:txBody>
              <a:bodyPr/>
              <a:lstStyle/>
              <a:p>
                <a:r>
                  <a:rPr lang="zh-TW" altLang="en-US" dirty="0"/>
                  <a:t>反向</a:t>
                </a:r>
                <a:r>
                  <a:rPr lang="zh-TW" altLang="en-US" dirty="0" smtClean="0"/>
                  <a:t>傳播 </a:t>
                </a:r>
                <a:r>
                  <a:rPr lang="en-US" altLang="zh-TW" dirty="0" smtClean="0"/>
                  <a:t>- </a:t>
                </a:r>
                <a14:m>
                  <m:oMath xmlns:m="http://schemas.openxmlformats.org/officeDocument/2006/math">
                    <m:sSubSup>
                      <m:sSubSupPr>
                        <m:ctrlPr>
                          <a:rPr lang="en-US" altLang="zh-TW" b="1" i="1">
                            <a:latin typeface="Cambria Math"/>
                          </a:rPr>
                        </m:ctrlPr>
                      </m:sSubSupPr>
                      <m:e>
                        <m:r>
                          <a:rPr lang="zh-TW" altLang="en-US" b="1" i="1">
                            <a:latin typeface="Cambria Math" panose="02040503050406030204" pitchFamily="18" charset="0"/>
                          </a:rPr>
                          <m:t>𝜹</m:t>
                        </m:r>
                      </m:e>
                      <m:sub>
                        <m:r>
                          <a:rPr lang="en-US" altLang="zh-TW" b="1" i="1">
                            <a:latin typeface="Cambria Math" panose="02040503050406030204" pitchFamily="18" charset="0"/>
                          </a:rPr>
                          <m:t>𝒏</m:t>
                        </m:r>
                      </m:sub>
                      <m:sup>
                        <m:r>
                          <a:rPr lang="en-US" altLang="zh-TW" b="1" i="1">
                            <a:latin typeface="Cambria Math" panose="02040503050406030204" pitchFamily="18" charset="0"/>
                          </a:rPr>
                          <m:t>𝑳</m:t>
                        </m:r>
                      </m:sup>
                    </m:sSubSup>
                  </m:oMath>
                </a14:m>
                <a:endParaRPr lang="zh-TW" alt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xfrm>
                <a:off x="443650" y="103647"/>
                <a:ext cx="8143500" cy="598500"/>
              </a:xfrm>
              <a:blipFill>
                <a:blip r:embed="rId2"/>
                <a:stretch>
                  <a:fillRect l="-1198" b="-29592"/>
                </a:stretch>
              </a:blipFill>
            </p:spPr>
            <p:txBody>
              <a:bodyPr/>
              <a:lstStyle/>
              <a:p>
                <a:r>
                  <a:rPr lang="zh-TW" altLang="en-US">
                    <a:noFill/>
                  </a:rPr>
                  <a:t> </a:t>
                </a:r>
              </a:p>
            </p:txBody>
          </p:sp>
        </mc:Fallback>
      </mc:AlternateContent>
      <p:pic>
        <p:nvPicPr>
          <p:cNvPr id="6" name="Google Shape;214;p23"/>
          <p:cNvPicPr preferRelativeResize="0"/>
          <p:nvPr/>
        </p:nvPicPr>
        <p:blipFill>
          <a:blip r:embed="rId3">
            <a:alphaModFix/>
          </a:blip>
          <a:stretch>
            <a:fillRect/>
          </a:stretch>
        </p:blipFill>
        <p:spPr>
          <a:xfrm>
            <a:off x="1233787" y="1121187"/>
            <a:ext cx="2793206" cy="335756"/>
          </a:xfrm>
          <a:prstGeom prst="rect">
            <a:avLst/>
          </a:prstGeom>
          <a:noFill/>
          <a:ln>
            <a:noFill/>
          </a:ln>
        </p:spPr>
      </p:pic>
      <p:pic>
        <p:nvPicPr>
          <p:cNvPr id="7" name="Google Shape;215;p23"/>
          <p:cNvPicPr preferRelativeResize="0"/>
          <p:nvPr/>
        </p:nvPicPr>
        <p:blipFill>
          <a:blip r:embed="rId4">
            <a:alphaModFix/>
          </a:blip>
          <a:stretch>
            <a:fillRect/>
          </a:stretch>
        </p:blipFill>
        <p:spPr>
          <a:xfrm>
            <a:off x="5306401" y="1578623"/>
            <a:ext cx="818306" cy="404456"/>
          </a:xfrm>
          <a:prstGeom prst="rect">
            <a:avLst/>
          </a:prstGeom>
          <a:noFill/>
          <a:ln>
            <a:noFill/>
          </a:ln>
        </p:spPr>
      </p:pic>
      <p:sp>
        <p:nvSpPr>
          <p:cNvPr id="9" name="Google Shape;217;p23"/>
          <p:cNvSpPr/>
          <p:nvPr/>
        </p:nvSpPr>
        <p:spPr>
          <a:xfrm rot="2192919">
            <a:off x="5055292" y="2345549"/>
            <a:ext cx="326903" cy="21451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 name="Google Shape;218;p23"/>
          <p:cNvSpPr txBox="1"/>
          <p:nvPr/>
        </p:nvSpPr>
        <p:spPr>
          <a:xfrm>
            <a:off x="5306401" y="2460767"/>
            <a:ext cx="2076300" cy="601875"/>
          </a:xfrm>
          <a:prstGeom prst="rect">
            <a:avLst/>
          </a:prstGeom>
          <a:noFill/>
          <a:ln>
            <a:noFill/>
          </a:ln>
        </p:spPr>
        <p:txBody>
          <a:bodyPr spcFirstLastPara="1" wrap="square" lIns="68569" tIns="68569" rIns="68569" bIns="68569" anchor="t" anchorCtr="0">
            <a:noAutofit/>
          </a:bodyPr>
          <a:lstStyle/>
          <a:p>
            <a:r>
              <a:rPr lang="en-US" altLang="zh-TW" sz="1350" dirty="0">
                <a:latin typeface="+mn-lt"/>
              </a:rPr>
              <a:t>Depending on the definition </a:t>
            </a:r>
            <a:r>
              <a:rPr lang="en-US" altLang="zh-TW" sz="1350" dirty="0" smtClean="0">
                <a:latin typeface="+mn-lt"/>
              </a:rPr>
              <a:t>of loss </a:t>
            </a:r>
            <a:r>
              <a:rPr lang="en-US" altLang="zh-TW" sz="1350" dirty="0">
                <a:latin typeface="+mn-lt"/>
              </a:rPr>
              <a:t>function</a:t>
            </a:r>
            <a:endParaRPr sz="1350" dirty="0">
              <a:latin typeface="+mn-lt"/>
            </a:endParaRPr>
          </a:p>
        </p:txBody>
      </p:sp>
      <p:cxnSp>
        <p:nvCxnSpPr>
          <p:cNvPr id="11" name="Google Shape;219;p23"/>
          <p:cNvCxnSpPr/>
          <p:nvPr/>
        </p:nvCxnSpPr>
        <p:spPr>
          <a:xfrm rot="10800000" flipH="1">
            <a:off x="6736574" y="1044454"/>
            <a:ext cx="9900" cy="1306350"/>
          </a:xfrm>
          <a:prstGeom prst="straightConnector1">
            <a:avLst/>
          </a:prstGeom>
          <a:noFill/>
          <a:ln w="28575" cap="flat" cmpd="sng">
            <a:solidFill>
              <a:schemeClr val="dk2"/>
            </a:solidFill>
            <a:prstDash val="solid"/>
            <a:round/>
            <a:headEnd type="none" w="med" len="med"/>
            <a:tailEnd type="triangle" w="med" len="med"/>
          </a:ln>
        </p:spPr>
      </p:cxnSp>
      <p:cxnSp>
        <p:nvCxnSpPr>
          <p:cNvPr id="12" name="Google Shape;220;p23"/>
          <p:cNvCxnSpPr/>
          <p:nvPr/>
        </p:nvCxnSpPr>
        <p:spPr>
          <a:xfrm>
            <a:off x="5745329" y="2340482"/>
            <a:ext cx="1992375" cy="0"/>
          </a:xfrm>
          <a:prstGeom prst="straightConnector1">
            <a:avLst/>
          </a:prstGeom>
          <a:noFill/>
          <a:ln w="28575" cap="flat" cmpd="sng">
            <a:solidFill>
              <a:schemeClr val="dk2"/>
            </a:solidFill>
            <a:prstDash val="solid"/>
            <a:round/>
            <a:headEnd type="none" w="med" len="med"/>
            <a:tailEnd type="triangle" w="med" len="med"/>
          </a:ln>
        </p:spPr>
      </p:cxnSp>
      <p:sp>
        <p:nvSpPr>
          <p:cNvPr id="13" name="Google Shape;221;p23"/>
          <p:cNvSpPr/>
          <p:nvPr/>
        </p:nvSpPr>
        <p:spPr>
          <a:xfrm>
            <a:off x="6008185" y="1414129"/>
            <a:ext cx="1534575" cy="885994"/>
          </a:xfrm>
          <a:custGeom>
            <a:avLst/>
            <a:gdLst/>
            <a:ahLst/>
            <a:cxnLst/>
            <a:rect l="0" t="0" r="0" b="0"/>
            <a:pathLst>
              <a:path w="81844" h="47253" extrusionOk="0">
                <a:moveTo>
                  <a:pt x="0" y="47027"/>
                </a:moveTo>
                <a:cubicBezTo>
                  <a:pt x="4673" y="46273"/>
                  <a:pt x="19896" y="49438"/>
                  <a:pt x="28035" y="42505"/>
                </a:cubicBezTo>
                <a:cubicBezTo>
                  <a:pt x="36174" y="35572"/>
                  <a:pt x="39867" y="12511"/>
                  <a:pt x="48835" y="5427"/>
                </a:cubicBezTo>
                <a:cubicBezTo>
                  <a:pt x="57803" y="-1657"/>
                  <a:pt x="76343" y="905"/>
                  <a:pt x="81844" y="0"/>
                </a:cubicBezTo>
              </a:path>
            </a:pathLst>
          </a:custGeom>
          <a:noFill/>
          <a:ln w="19050" cap="flat" cmpd="sng">
            <a:solidFill>
              <a:schemeClr val="dk2"/>
            </a:solidFill>
            <a:prstDash val="solid"/>
            <a:round/>
            <a:headEnd type="none" w="med" len="med"/>
            <a:tailEnd type="none" w="med" len="med"/>
          </a:ln>
        </p:spPr>
      </p:sp>
      <p:cxnSp>
        <p:nvCxnSpPr>
          <p:cNvPr id="14" name="Google Shape;222;p23"/>
          <p:cNvCxnSpPr/>
          <p:nvPr/>
        </p:nvCxnSpPr>
        <p:spPr>
          <a:xfrm rot="10800000" flipH="1">
            <a:off x="6618591" y="1816579"/>
            <a:ext cx="220500" cy="8550"/>
          </a:xfrm>
          <a:prstGeom prst="straightConnector1">
            <a:avLst/>
          </a:prstGeom>
          <a:noFill/>
          <a:ln w="9525" cap="flat" cmpd="sng">
            <a:solidFill>
              <a:schemeClr val="dk2"/>
            </a:solidFill>
            <a:prstDash val="solid"/>
            <a:round/>
            <a:headEnd type="none" w="med" len="med"/>
            <a:tailEnd type="none" w="med" len="med"/>
          </a:ln>
        </p:spPr>
      </p:cxnSp>
      <p:pic>
        <p:nvPicPr>
          <p:cNvPr id="15" name="Google Shape;223;p23"/>
          <p:cNvPicPr preferRelativeResize="0"/>
          <p:nvPr/>
        </p:nvPicPr>
        <p:blipFill>
          <a:blip r:embed="rId5">
            <a:alphaModFix/>
          </a:blip>
          <a:stretch>
            <a:fillRect/>
          </a:stretch>
        </p:blipFill>
        <p:spPr>
          <a:xfrm>
            <a:off x="6427200" y="765839"/>
            <a:ext cx="628650" cy="278606"/>
          </a:xfrm>
          <a:prstGeom prst="rect">
            <a:avLst/>
          </a:prstGeom>
          <a:noFill/>
          <a:ln>
            <a:noFill/>
          </a:ln>
        </p:spPr>
      </p:pic>
      <p:pic>
        <p:nvPicPr>
          <p:cNvPr id="16" name="Google Shape;224;p23"/>
          <p:cNvPicPr preferRelativeResize="0"/>
          <p:nvPr/>
        </p:nvPicPr>
        <p:blipFill>
          <a:blip r:embed="rId6">
            <a:alphaModFix/>
          </a:blip>
          <a:stretch>
            <a:fillRect/>
          </a:stretch>
        </p:blipFill>
        <p:spPr>
          <a:xfrm>
            <a:off x="7669894" y="2127708"/>
            <a:ext cx="378619" cy="335756"/>
          </a:xfrm>
          <a:prstGeom prst="rect">
            <a:avLst/>
          </a:prstGeom>
          <a:noFill/>
          <a:ln>
            <a:noFill/>
          </a:ln>
        </p:spPr>
      </p:pic>
      <p:cxnSp>
        <p:nvCxnSpPr>
          <p:cNvPr id="17" name="Google Shape;225;p23"/>
          <p:cNvCxnSpPr>
            <a:stCxn id="7" idx="3"/>
          </p:cNvCxnSpPr>
          <p:nvPr/>
        </p:nvCxnSpPr>
        <p:spPr>
          <a:xfrm>
            <a:off x="6124706" y="1780851"/>
            <a:ext cx="351225" cy="357975"/>
          </a:xfrm>
          <a:prstGeom prst="straightConnector1">
            <a:avLst/>
          </a:prstGeom>
          <a:noFill/>
          <a:ln w="9525" cap="flat" cmpd="sng">
            <a:solidFill>
              <a:schemeClr val="dk2"/>
            </a:solidFill>
            <a:prstDash val="solid"/>
            <a:round/>
            <a:headEnd type="none" w="med" len="med"/>
            <a:tailEnd type="triangle" w="med" len="med"/>
          </a:ln>
        </p:spPr>
      </p:cxnSp>
      <p:sp>
        <p:nvSpPr>
          <p:cNvPr id="18" name="Google Shape;226;p23"/>
          <p:cNvSpPr/>
          <p:nvPr/>
        </p:nvSpPr>
        <p:spPr>
          <a:xfrm>
            <a:off x="6475931" y="2127717"/>
            <a:ext cx="84600" cy="87525"/>
          </a:xfrm>
          <a:prstGeom prst="ellipse">
            <a:avLst/>
          </a:prstGeom>
          <a:solidFill>
            <a:schemeClr val="lt2"/>
          </a:solidFill>
          <a:ln w="952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9" name="Google Shape;227;p23"/>
          <p:cNvCxnSpPr/>
          <p:nvPr/>
        </p:nvCxnSpPr>
        <p:spPr>
          <a:xfrm flipH="1">
            <a:off x="6145163" y="1825129"/>
            <a:ext cx="856350" cy="720675"/>
          </a:xfrm>
          <a:prstGeom prst="straightConnector1">
            <a:avLst/>
          </a:prstGeom>
          <a:noFill/>
          <a:ln w="9525" cap="flat" cmpd="sng">
            <a:solidFill>
              <a:srgbClr val="FF0000"/>
            </a:solidFill>
            <a:prstDash val="dash"/>
            <a:round/>
            <a:headEnd type="none" w="med" len="med"/>
            <a:tailEnd type="none" w="med" len="med"/>
          </a:ln>
        </p:spPr>
      </p:cxnSp>
      <p:sp>
        <p:nvSpPr>
          <p:cNvPr id="22" name="Google Shape;230;p23"/>
          <p:cNvSpPr/>
          <p:nvPr/>
        </p:nvSpPr>
        <p:spPr>
          <a:xfrm>
            <a:off x="3385227" y="2821072"/>
            <a:ext cx="1297687" cy="281738"/>
          </a:xfrm>
          <a:custGeom>
            <a:avLst/>
            <a:gdLst/>
            <a:ahLst/>
            <a:cxnLst/>
            <a:rect l="0" t="0" r="0" b="0"/>
            <a:pathLst>
              <a:path w="61948" h="15026" extrusionOk="0">
                <a:moveTo>
                  <a:pt x="0" y="10052"/>
                </a:moveTo>
                <a:cubicBezTo>
                  <a:pt x="5049" y="8394"/>
                  <a:pt x="19971" y="-725"/>
                  <a:pt x="30296" y="104"/>
                </a:cubicBezTo>
                <a:cubicBezTo>
                  <a:pt x="40621" y="933"/>
                  <a:pt x="56673" y="12539"/>
                  <a:pt x="61948" y="15026"/>
                </a:cubicBezTo>
              </a:path>
            </a:pathLst>
          </a:custGeom>
          <a:noFill/>
          <a:ln w="19050" cap="flat" cmpd="sng">
            <a:solidFill>
              <a:schemeClr val="dk2"/>
            </a:solidFill>
            <a:prstDash val="solid"/>
            <a:round/>
            <a:headEnd type="none" w="med" len="med"/>
            <a:tailEnd type="triangle" w="med" len="med"/>
          </a:ln>
        </p:spPr>
      </p:sp>
      <p:sp>
        <p:nvSpPr>
          <p:cNvPr id="23" name="Google Shape;231;p23"/>
          <p:cNvSpPr txBox="1"/>
          <p:nvPr/>
        </p:nvSpPr>
        <p:spPr>
          <a:xfrm>
            <a:off x="4206440" y="3123529"/>
            <a:ext cx="1384181" cy="466200"/>
          </a:xfrm>
          <a:prstGeom prst="rect">
            <a:avLst/>
          </a:prstGeom>
          <a:noFill/>
          <a:ln>
            <a:noFill/>
          </a:ln>
        </p:spPr>
        <p:txBody>
          <a:bodyPr spcFirstLastPara="1" wrap="square" lIns="68569" tIns="68569" rIns="68569" bIns="68569" anchor="t" anchorCtr="0">
            <a:noAutofit/>
          </a:bodyPr>
          <a:lstStyle/>
          <a:p>
            <a:r>
              <a:rPr lang="en-US" altLang="zh-TW" dirty="0">
                <a:latin typeface="+mn-lt"/>
              </a:rPr>
              <a:t>element-wise multiplication</a:t>
            </a:r>
            <a:endParaRPr dirty="0">
              <a:latin typeface="+mn-lt"/>
            </a:endParaRPr>
          </a:p>
        </p:txBody>
      </p:sp>
      <p:sp>
        <p:nvSpPr>
          <p:cNvPr id="24" name="Google Shape;232;p23"/>
          <p:cNvSpPr/>
          <p:nvPr/>
        </p:nvSpPr>
        <p:spPr>
          <a:xfrm>
            <a:off x="6045001" y="2128175"/>
            <a:ext cx="1496006" cy="186206"/>
          </a:xfrm>
          <a:custGeom>
            <a:avLst/>
            <a:gdLst/>
            <a:ahLst/>
            <a:cxnLst/>
            <a:rect l="0" t="0" r="0" b="0"/>
            <a:pathLst>
              <a:path w="79787" h="9931" extrusionOk="0">
                <a:moveTo>
                  <a:pt x="0" y="8635"/>
                </a:moveTo>
                <a:cubicBezTo>
                  <a:pt x="2007" y="8719"/>
                  <a:pt x="7277" y="9973"/>
                  <a:pt x="12044" y="9137"/>
                </a:cubicBezTo>
                <a:cubicBezTo>
                  <a:pt x="16811" y="8301"/>
                  <a:pt x="24505" y="5122"/>
                  <a:pt x="28603" y="3617"/>
                </a:cubicBezTo>
                <a:cubicBezTo>
                  <a:pt x="32701" y="2112"/>
                  <a:pt x="33203" y="-313"/>
                  <a:pt x="36632" y="105"/>
                </a:cubicBezTo>
                <a:cubicBezTo>
                  <a:pt x="40061" y="523"/>
                  <a:pt x="43992" y="4537"/>
                  <a:pt x="49177" y="6126"/>
                </a:cubicBezTo>
                <a:cubicBezTo>
                  <a:pt x="54362" y="7715"/>
                  <a:pt x="62642" y="9054"/>
                  <a:pt x="67744" y="9639"/>
                </a:cubicBezTo>
                <a:cubicBezTo>
                  <a:pt x="72846" y="10225"/>
                  <a:pt x="77780" y="9639"/>
                  <a:pt x="79787" y="9639"/>
                </a:cubicBezTo>
              </a:path>
            </a:pathLst>
          </a:custGeom>
          <a:noFill/>
          <a:ln w="19050" cap="flat" cmpd="sng">
            <a:solidFill>
              <a:schemeClr val="dk2"/>
            </a:solidFill>
            <a:prstDash val="solid"/>
            <a:round/>
            <a:headEnd type="none" w="med" len="med"/>
            <a:tailEnd type="none" w="med" len="med"/>
          </a:ln>
        </p:spPr>
      </p:sp>
      <p:sp>
        <p:nvSpPr>
          <p:cNvPr id="25" name="矩形 24"/>
          <p:cNvSpPr/>
          <p:nvPr/>
        </p:nvSpPr>
        <p:spPr>
          <a:xfrm>
            <a:off x="3476833" y="1024621"/>
            <a:ext cx="641094" cy="47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6" name="文字方塊 25"/>
              <p:cNvSpPr txBox="1"/>
              <p:nvPr/>
            </p:nvSpPr>
            <p:spPr>
              <a:xfrm>
                <a:off x="3507835" y="1149166"/>
                <a:ext cx="4803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000" b="1" i="1" smtClean="0">
                          <a:solidFill>
                            <a:schemeClr val="tx1"/>
                          </a:solidFill>
                          <a:latin typeface="Cambria Math" panose="02040503050406030204" pitchFamily="18" charset="0"/>
                        </a:rPr>
                        <m:t>∆</m:t>
                      </m:r>
                      <m:sSup>
                        <m:sSupPr>
                          <m:ctrlPr>
                            <a:rPr lang="en-US" altLang="zh-TW" sz="2000" b="1" i="1" smtClean="0">
                              <a:solidFill>
                                <a:schemeClr val="tx1"/>
                              </a:solidFill>
                              <a:latin typeface="Cambria Math"/>
                            </a:rPr>
                          </m:ctrlPr>
                        </m:sSupPr>
                        <m:e>
                          <m:r>
                            <a:rPr lang="en-US" altLang="zh-TW" sz="2000" b="1" i="1" smtClean="0">
                              <a:solidFill>
                                <a:schemeClr val="tx1"/>
                              </a:solidFill>
                              <a:latin typeface="Cambria Math" panose="02040503050406030204" pitchFamily="18" charset="0"/>
                            </a:rPr>
                            <m:t>𝑳</m:t>
                          </m:r>
                        </m:e>
                        <m:sup>
                          <m:r>
                            <a:rPr lang="en-US" altLang="zh-TW" sz="2000" b="1" i="1" smtClean="0">
                              <a:solidFill>
                                <a:schemeClr val="tx1"/>
                              </a:solidFill>
                              <a:latin typeface="Cambria Math" panose="02040503050406030204" pitchFamily="18" charset="0"/>
                            </a:rPr>
                            <m:t>𝒓</m:t>
                          </m:r>
                        </m:sup>
                      </m:sSup>
                    </m:oMath>
                  </m:oMathPara>
                </a14:m>
                <a:endParaRPr lang="zh-TW" altLang="en-US" sz="1600" b="1" dirty="0">
                  <a:solidFill>
                    <a:schemeClr val="tx1"/>
                  </a:solidFill>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3507835" y="1149166"/>
                <a:ext cx="480324" cy="307777"/>
              </a:xfrm>
              <a:prstGeom prst="rect">
                <a:avLst/>
              </a:prstGeom>
              <a:blipFill>
                <a:blip r:embed="rId7"/>
                <a:stretch>
                  <a:fillRect l="-10127" r="-1266"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1080777" y="1716265"/>
                <a:ext cx="3996030" cy="6932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000" b="1" i="1" smtClean="0">
                              <a:latin typeface="Cambria Math"/>
                            </a:rPr>
                          </m:ctrlPr>
                        </m:sSubSupPr>
                        <m:e>
                          <m:r>
                            <a:rPr lang="zh-TW" altLang="en-US" sz="2000" b="1" i="1" smtClean="0">
                              <a:latin typeface="Cambria Math" panose="02040503050406030204" pitchFamily="18" charset="0"/>
                            </a:rPr>
                            <m:t>𝜹</m:t>
                          </m:r>
                        </m:e>
                        <m:sub>
                          <m:r>
                            <a:rPr lang="en-US" altLang="zh-TW" sz="2000" b="1" i="1" smtClean="0">
                              <a:latin typeface="Cambria Math" panose="02040503050406030204" pitchFamily="18" charset="0"/>
                            </a:rPr>
                            <m:t>𝒏</m:t>
                          </m:r>
                        </m:sub>
                        <m:sup>
                          <m:r>
                            <a:rPr lang="en-US" altLang="zh-TW" sz="2000" b="1" i="1" smtClean="0">
                              <a:latin typeface="Cambria Math" panose="02040503050406030204" pitchFamily="18" charset="0"/>
                            </a:rPr>
                            <m:t>𝑳</m:t>
                          </m:r>
                        </m:sup>
                      </m:sSubSup>
                      <m:r>
                        <a:rPr lang="en-US" altLang="zh-TW" sz="2000" b="1" i="1" smtClean="0">
                          <a:latin typeface="Cambria Math" panose="02040503050406030204" pitchFamily="18" charset="0"/>
                        </a:rPr>
                        <m:t>=</m:t>
                      </m:r>
                      <m:f>
                        <m:fPr>
                          <m:ctrlPr>
                            <a:rPr lang="en-US" altLang="zh-TW" sz="2000" b="1" i="1" smtClean="0">
                              <a:latin typeface="Cambria Math"/>
                            </a:rPr>
                          </m:ctrlPr>
                        </m:fPr>
                        <m:num>
                          <m:r>
                            <a:rPr lang="zh-TW" altLang="en-US" sz="2000" b="1" i="1" smtClean="0">
                              <a:latin typeface="Cambria Math" panose="02040503050406030204" pitchFamily="18" charset="0"/>
                            </a:rPr>
                            <m:t>𝝏</m:t>
                          </m:r>
                          <m:sSup>
                            <m:sSupPr>
                              <m:ctrlPr>
                                <a:rPr lang="en-US" altLang="zh-TW" sz="2000" b="1" i="1" smtClean="0">
                                  <a:latin typeface="Cambria Math"/>
                                </a:rPr>
                              </m:ctrlPr>
                            </m:sSupPr>
                            <m:e>
                              <m:r>
                                <a:rPr lang="en-US" altLang="zh-TW" sz="2000" b="1" i="1" smtClean="0">
                                  <a:latin typeface="Cambria Math" panose="02040503050406030204" pitchFamily="18" charset="0"/>
                                </a:rPr>
                                <m:t>𝑳</m:t>
                              </m:r>
                            </m:e>
                            <m:sup>
                              <m:r>
                                <a:rPr lang="en-US" altLang="zh-TW" sz="2000" b="1" i="1" smtClean="0">
                                  <a:latin typeface="Cambria Math" panose="02040503050406030204" pitchFamily="18" charset="0"/>
                                </a:rPr>
                                <m:t>𝒓</m:t>
                              </m:r>
                            </m:sup>
                          </m:sSup>
                        </m:num>
                        <m:den>
                          <m:r>
                            <a:rPr lang="zh-TW" altLang="en-US" sz="2000" b="1" i="1" smtClean="0">
                              <a:latin typeface="Cambria Math" panose="02040503050406030204" pitchFamily="18" charset="0"/>
                            </a:rPr>
                            <m:t>𝝏</m:t>
                          </m:r>
                          <m:sSubSup>
                            <m:sSubSupPr>
                              <m:ctrlPr>
                                <a:rPr lang="en-US" altLang="zh-TW" sz="2000" b="1" i="1" smtClean="0">
                                  <a:latin typeface="Cambria Math"/>
                                </a:rPr>
                              </m:ctrlPr>
                            </m:sSubSupPr>
                            <m:e>
                              <m:r>
                                <a:rPr lang="en-US" altLang="zh-TW" sz="2000" b="1" i="1" smtClean="0">
                                  <a:latin typeface="Cambria Math" panose="02040503050406030204" pitchFamily="18" charset="0"/>
                                </a:rPr>
                                <m:t>𝒛</m:t>
                              </m:r>
                            </m:e>
                            <m:sub>
                              <m:r>
                                <a:rPr lang="en-US" altLang="zh-TW" sz="2000" b="1" i="1" smtClean="0">
                                  <a:latin typeface="Cambria Math" panose="02040503050406030204" pitchFamily="18" charset="0"/>
                                </a:rPr>
                                <m:t>𝒏</m:t>
                              </m:r>
                            </m:sub>
                            <m:sup>
                              <m:r>
                                <a:rPr lang="en-US" altLang="zh-TW" sz="2000" b="1" i="1" smtClean="0">
                                  <a:latin typeface="Cambria Math" panose="02040503050406030204" pitchFamily="18" charset="0"/>
                                </a:rPr>
                                <m:t>𝑳</m:t>
                              </m:r>
                            </m:sup>
                          </m:sSubSup>
                        </m:den>
                      </m:f>
                      <m:r>
                        <a:rPr lang="en-US" altLang="zh-TW" sz="2000" b="1" i="1" smtClean="0">
                          <a:latin typeface="Cambria Math" panose="02040503050406030204" pitchFamily="18" charset="0"/>
                        </a:rPr>
                        <m:t>=</m:t>
                      </m:r>
                      <m:f>
                        <m:fPr>
                          <m:ctrlPr>
                            <a:rPr lang="en-US" altLang="zh-TW" sz="2000" b="1" i="1">
                              <a:latin typeface="Cambria Math"/>
                            </a:rPr>
                          </m:ctrlPr>
                        </m:fPr>
                        <m:num>
                          <m:r>
                            <a:rPr lang="zh-TW" altLang="en-US" sz="2000" b="1" i="1">
                              <a:latin typeface="Cambria Math" panose="02040503050406030204" pitchFamily="18" charset="0"/>
                            </a:rPr>
                            <m:t>𝝏</m:t>
                          </m:r>
                          <m:sSubSup>
                            <m:sSubSupPr>
                              <m:ctrlPr>
                                <a:rPr lang="en-US" altLang="zh-TW" sz="2000" b="1" i="1">
                                  <a:latin typeface="Cambria Math"/>
                                </a:rPr>
                              </m:ctrlPr>
                            </m:sSubSupPr>
                            <m:e>
                              <m:r>
                                <a:rPr lang="en-US" altLang="zh-TW" sz="2000" b="1" i="1" smtClean="0">
                                  <a:latin typeface="Cambria Math" panose="02040503050406030204" pitchFamily="18" charset="0"/>
                                </a:rPr>
                                <m:t>𝒚</m:t>
                              </m:r>
                            </m:e>
                            <m:sub>
                              <m:r>
                                <a:rPr lang="en-US" altLang="zh-TW" sz="2000" b="1" i="1">
                                  <a:latin typeface="Cambria Math" panose="02040503050406030204" pitchFamily="18" charset="0"/>
                                </a:rPr>
                                <m:t>𝒏</m:t>
                              </m:r>
                            </m:sub>
                            <m:sup>
                              <m:r>
                                <a:rPr lang="en-US" altLang="zh-TW" sz="2000" b="1" i="1">
                                  <a:latin typeface="Cambria Math" panose="02040503050406030204" pitchFamily="18" charset="0"/>
                                </a:rPr>
                                <m:t>𝑳</m:t>
                              </m:r>
                            </m:sup>
                          </m:sSubSup>
                        </m:num>
                        <m:den>
                          <m:r>
                            <a:rPr lang="zh-TW" altLang="en-US" sz="2000" b="1" i="1">
                              <a:latin typeface="Cambria Math" panose="02040503050406030204" pitchFamily="18" charset="0"/>
                            </a:rPr>
                            <m:t>𝝏</m:t>
                          </m:r>
                          <m:sSubSup>
                            <m:sSubSupPr>
                              <m:ctrlPr>
                                <a:rPr lang="en-US" altLang="zh-TW" sz="2000" b="1" i="1">
                                  <a:latin typeface="Cambria Math"/>
                                </a:rPr>
                              </m:ctrlPr>
                            </m:sSubSupPr>
                            <m:e>
                              <m:r>
                                <a:rPr lang="en-US" altLang="zh-TW" sz="2000" b="1" i="1">
                                  <a:latin typeface="Cambria Math" panose="02040503050406030204" pitchFamily="18" charset="0"/>
                                </a:rPr>
                                <m:t>𝒛</m:t>
                              </m:r>
                            </m:e>
                            <m:sub>
                              <m:r>
                                <a:rPr lang="en-US" altLang="zh-TW" sz="2000" b="1" i="1">
                                  <a:latin typeface="Cambria Math" panose="02040503050406030204" pitchFamily="18" charset="0"/>
                                </a:rPr>
                                <m:t>𝒏</m:t>
                              </m:r>
                            </m:sub>
                            <m:sup>
                              <m:r>
                                <a:rPr lang="en-US" altLang="zh-TW" sz="2000" b="1" i="1">
                                  <a:latin typeface="Cambria Math" panose="02040503050406030204" pitchFamily="18" charset="0"/>
                                </a:rPr>
                                <m:t>𝑳</m:t>
                              </m:r>
                            </m:sup>
                          </m:sSubSup>
                        </m:den>
                      </m:f>
                      <m:f>
                        <m:fPr>
                          <m:ctrlPr>
                            <a:rPr lang="en-US" altLang="zh-TW" sz="2000" b="1" i="1">
                              <a:latin typeface="Cambria Math"/>
                            </a:rPr>
                          </m:ctrlPr>
                        </m:fPr>
                        <m:num>
                          <m:r>
                            <a:rPr lang="zh-TW" altLang="en-US" sz="2000" b="1" i="1">
                              <a:latin typeface="Cambria Math" panose="02040503050406030204" pitchFamily="18" charset="0"/>
                            </a:rPr>
                            <m:t>𝝏</m:t>
                          </m:r>
                          <m:sSup>
                            <m:sSupPr>
                              <m:ctrlPr>
                                <a:rPr lang="en-US" altLang="zh-TW" sz="2000" b="1" i="1">
                                  <a:latin typeface="Cambria Math"/>
                                </a:rPr>
                              </m:ctrlPr>
                            </m:sSupPr>
                            <m:e>
                              <m:r>
                                <a:rPr lang="en-US" altLang="zh-TW" sz="2000" b="1" i="1">
                                  <a:latin typeface="Cambria Math" panose="02040503050406030204" pitchFamily="18" charset="0"/>
                                </a:rPr>
                                <m:t>𝑳</m:t>
                              </m:r>
                            </m:e>
                            <m:sup>
                              <m:r>
                                <a:rPr lang="en-US" altLang="zh-TW" sz="2000" b="1" i="1">
                                  <a:latin typeface="Cambria Math" panose="02040503050406030204" pitchFamily="18" charset="0"/>
                                </a:rPr>
                                <m:t>𝒓</m:t>
                              </m:r>
                            </m:sup>
                          </m:sSup>
                        </m:num>
                        <m:den>
                          <m:r>
                            <a:rPr lang="zh-TW" altLang="en-US" sz="2000" b="1" i="1">
                              <a:latin typeface="Cambria Math" panose="02040503050406030204" pitchFamily="18" charset="0"/>
                            </a:rPr>
                            <m:t>𝝏</m:t>
                          </m:r>
                          <m:sSubSup>
                            <m:sSubSupPr>
                              <m:ctrlPr>
                                <a:rPr lang="en-US" altLang="zh-TW" sz="2000" b="1" i="1">
                                  <a:latin typeface="Cambria Math"/>
                                </a:rPr>
                              </m:ctrlPr>
                            </m:sSubSupPr>
                            <m:e>
                              <m:r>
                                <a:rPr lang="en-US" altLang="zh-TW" sz="2000" b="1" i="1" smtClean="0">
                                  <a:latin typeface="Cambria Math" panose="02040503050406030204" pitchFamily="18" charset="0"/>
                                </a:rPr>
                                <m:t>𝒚</m:t>
                              </m:r>
                            </m:e>
                            <m:sub>
                              <m:r>
                                <a:rPr lang="en-US" altLang="zh-TW" sz="2000" b="1" i="1">
                                  <a:latin typeface="Cambria Math" panose="02040503050406030204" pitchFamily="18" charset="0"/>
                                </a:rPr>
                                <m:t>𝒏</m:t>
                              </m:r>
                            </m:sub>
                            <m:sup>
                              <m:r>
                                <a:rPr lang="en-US" altLang="zh-TW" sz="2000" b="1" i="1">
                                  <a:latin typeface="Cambria Math" panose="02040503050406030204" pitchFamily="18" charset="0"/>
                                </a:rPr>
                                <m:t>𝑳</m:t>
                              </m:r>
                            </m:sup>
                          </m:sSubSup>
                        </m:den>
                      </m:f>
                      <m:r>
                        <a:rPr lang="en-US" altLang="zh-TW" sz="2000" b="1" i="1" smtClean="0">
                          <a:latin typeface="Cambria Math" panose="02040503050406030204" pitchFamily="18" charset="0"/>
                        </a:rPr>
                        <m:t>=</m:t>
                      </m:r>
                      <m:r>
                        <a:rPr lang="zh-TW" altLang="en-US" sz="2000" b="1" i="1" smtClean="0">
                          <a:latin typeface="Cambria Math" panose="02040503050406030204" pitchFamily="18" charset="0"/>
                        </a:rPr>
                        <m:t>𝝈</m:t>
                      </m:r>
                      <m:r>
                        <a:rPr lang="en-US" altLang="zh-TW" sz="2000" b="1" i="1" smtClean="0">
                          <a:latin typeface="Cambria Math" panose="02040503050406030204" pitchFamily="18" charset="0"/>
                        </a:rPr>
                        <m:t>′(</m:t>
                      </m:r>
                      <m:sSubSup>
                        <m:sSubSupPr>
                          <m:ctrlPr>
                            <a:rPr lang="en-US" altLang="zh-TW" sz="2000" b="1" i="1" smtClean="0">
                              <a:latin typeface="Cambria Math"/>
                            </a:rPr>
                          </m:ctrlPr>
                        </m:sSubSupPr>
                        <m:e>
                          <m:r>
                            <a:rPr lang="en-US" altLang="zh-TW" sz="2000" b="1" i="1" smtClean="0">
                              <a:latin typeface="Cambria Math"/>
                            </a:rPr>
                            <m:t>𝒛</m:t>
                          </m:r>
                        </m:e>
                        <m:sub>
                          <m:r>
                            <a:rPr lang="en-US" altLang="zh-TW" sz="2000" b="1" i="1" smtClean="0">
                              <a:latin typeface="Cambria Math" panose="02040503050406030204" pitchFamily="18" charset="0"/>
                            </a:rPr>
                            <m:t>𝒏</m:t>
                          </m:r>
                        </m:sub>
                        <m:sup>
                          <m:r>
                            <a:rPr lang="en-US" altLang="zh-TW" sz="2000" b="1" i="1" smtClean="0">
                              <a:latin typeface="Cambria Math" panose="02040503050406030204" pitchFamily="18" charset="0"/>
                            </a:rPr>
                            <m:t>𝑳</m:t>
                          </m:r>
                        </m:sup>
                      </m:sSubSup>
                      <m:r>
                        <a:rPr lang="en-US" altLang="zh-TW" sz="2000" b="1" i="1" smtClean="0">
                          <a:latin typeface="Cambria Math" panose="02040503050406030204" pitchFamily="18" charset="0"/>
                        </a:rPr>
                        <m:t>)</m:t>
                      </m:r>
                      <m:f>
                        <m:fPr>
                          <m:ctrlPr>
                            <a:rPr lang="en-US" altLang="zh-TW" sz="2000" b="1" i="1">
                              <a:latin typeface="Cambria Math"/>
                            </a:rPr>
                          </m:ctrlPr>
                        </m:fPr>
                        <m:num>
                          <m:r>
                            <a:rPr lang="zh-TW" altLang="en-US" sz="2000" b="1" i="1">
                              <a:latin typeface="Cambria Math" panose="02040503050406030204" pitchFamily="18" charset="0"/>
                            </a:rPr>
                            <m:t>𝝏</m:t>
                          </m:r>
                          <m:sSup>
                            <m:sSupPr>
                              <m:ctrlPr>
                                <a:rPr lang="en-US" altLang="zh-TW" sz="2000" b="1" i="1">
                                  <a:latin typeface="Cambria Math"/>
                                </a:rPr>
                              </m:ctrlPr>
                            </m:sSupPr>
                            <m:e>
                              <m:r>
                                <a:rPr lang="en-US" altLang="zh-TW" sz="2000" b="1" i="1">
                                  <a:latin typeface="Cambria Math" panose="02040503050406030204" pitchFamily="18" charset="0"/>
                                </a:rPr>
                                <m:t>𝑳</m:t>
                              </m:r>
                            </m:e>
                            <m:sup>
                              <m:r>
                                <a:rPr lang="en-US" altLang="zh-TW" sz="2000" b="1" i="1">
                                  <a:latin typeface="Cambria Math" panose="02040503050406030204" pitchFamily="18" charset="0"/>
                                </a:rPr>
                                <m:t>𝒓</m:t>
                              </m:r>
                            </m:sup>
                          </m:sSup>
                        </m:num>
                        <m:den>
                          <m:r>
                            <a:rPr lang="zh-TW" altLang="en-US" sz="2000" b="1" i="1">
                              <a:latin typeface="Cambria Math" panose="02040503050406030204" pitchFamily="18" charset="0"/>
                            </a:rPr>
                            <m:t>𝝏</m:t>
                          </m:r>
                          <m:sSubSup>
                            <m:sSubSupPr>
                              <m:ctrlPr>
                                <a:rPr lang="en-US" altLang="zh-TW" sz="2000" b="1" i="1">
                                  <a:latin typeface="Cambria Math"/>
                                </a:rPr>
                              </m:ctrlPr>
                            </m:sSubSupPr>
                            <m:e>
                              <m:r>
                                <a:rPr lang="en-US" altLang="zh-TW" sz="2000" b="1" i="1">
                                  <a:latin typeface="Cambria Math" panose="02040503050406030204" pitchFamily="18" charset="0"/>
                                </a:rPr>
                                <m:t>𝒚</m:t>
                              </m:r>
                            </m:e>
                            <m:sub>
                              <m:r>
                                <a:rPr lang="en-US" altLang="zh-TW" sz="2000" b="1" i="1">
                                  <a:latin typeface="Cambria Math" panose="02040503050406030204" pitchFamily="18" charset="0"/>
                                </a:rPr>
                                <m:t>𝒏</m:t>
                              </m:r>
                            </m:sub>
                            <m:sup>
                              <m:r>
                                <a:rPr lang="en-US" altLang="zh-TW" sz="2000" b="1" i="1">
                                  <a:latin typeface="Cambria Math" panose="02040503050406030204" pitchFamily="18" charset="0"/>
                                </a:rPr>
                                <m:t>𝑳</m:t>
                              </m:r>
                            </m:sup>
                          </m:sSubSup>
                        </m:den>
                      </m:f>
                    </m:oMath>
                  </m:oMathPara>
                </a14:m>
                <a:endParaRPr lang="zh-TW" altLang="en-US" sz="2000" b="1"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1080777" y="1716265"/>
                <a:ext cx="3996030" cy="693267"/>
              </a:xfrm>
              <a:prstGeom prst="rect">
                <a:avLst/>
              </a:prstGeom>
              <a:blipFill rotWithShape="1">
                <a:blip r:embed="rId8"/>
                <a:stretch>
                  <a:fillRect/>
                </a:stretch>
              </a:blipFill>
            </p:spPr>
            <p:txBody>
              <a:bodyPr/>
              <a:lstStyle/>
              <a:p>
                <a:r>
                  <a:rPr lang="zh-TW" altLang="en-US">
                    <a:noFill/>
                  </a:rPr>
                  <a:t> </a:t>
                </a:r>
              </a:p>
            </p:txBody>
          </p:sp>
        </mc:Fallback>
      </mc:AlternateContent>
      <p:sp>
        <p:nvSpPr>
          <p:cNvPr id="8" name="Google Shape;216;p23"/>
          <p:cNvSpPr/>
          <p:nvPr/>
        </p:nvSpPr>
        <p:spPr>
          <a:xfrm>
            <a:off x="4472106" y="1733459"/>
            <a:ext cx="540687" cy="676073"/>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mc:AlternateContent xmlns:mc="http://schemas.openxmlformats.org/markup-compatibility/2006" xmlns:a14="http://schemas.microsoft.com/office/drawing/2010/main">
        <mc:Choice Requires="a14">
          <p:sp>
            <p:nvSpPr>
              <p:cNvPr id="3" name="文字方塊 2"/>
              <p:cNvSpPr txBox="1"/>
              <p:nvPr/>
            </p:nvSpPr>
            <p:spPr>
              <a:xfrm>
                <a:off x="1325991" y="2668854"/>
                <a:ext cx="2682722" cy="1932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b="1" i="1" smtClean="0">
                              <a:latin typeface="Cambria Math"/>
                            </a:rPr>
                          </m:ctrlPr>
                        </m:sSupPr>
                        <m:e>
                          <m:r>
                            <a:rPr lang="zh-TW" altLang="en-US" sz="1600" b="1" i="1" smtClean="0">
                              <a:latin typeface="Cambria Math" panose="02040503050406030204" pitchFamily="18" charset="0"/>
                            </a:rPr>
                            <m:t>𝜹</m:t>
                          </m:r>
                        </m:e>
                        <m:sup>
                          <m:r>
                            <a:rPr lang="en-US" altLang="zh-TW" sz="1600" b="1" i="1" smtClean="0">
                              <a:latin typeface="Cambria Math" panose="02040503050406030204" pitchFamily="18" charset="0"/>
                            </a:rPr>
                            <m:t>𝑳</m:t>
                          </m:r>
                        </m:sup>
                      </m:sSup>
                      <m:r>
                        <a:rPr lang="en-US" altLang="zh-TW" sz="1600" b="1" i="1" smtClean="0">
                          <a:latin typeface="Cambria Math" panose="02040503050406030204" pitchFamily="18" charset="0"/>
                        </a:rPr>
                        <m:t>=</m:t>
                      </m:r>
                      <m:sSup>
                        <m:sSupPr>
                          <m:ctrlPr>
                            <a:rPr lang="en-US" altLang="zh-TW" sz="1600" b="1" i="1" smtClean="0">
                              <a:latin typeface="Cambria Math"/>
                            </a:rPr>
                          </m:ctrlPr>
                        </m:sSupPr>
                        <m:e>
                          <m:r>
                            <a:rPr lang="zh-TW" altLang="en-US" sz="1600" b="1" i="1" smtClean="0">
                              <a:latin typeface="Cambria Math" panose="02040503050406030204" pitchFamily="18" charset="0"/>
                            </a:rPr>
                            <m:t>𝝈</m:t>
                          </m:r>
                        </m:e>
                        <m:sup>
                          <m:r>
                            <a:rPr lang="en-US" altLang="zh-TW" sz="1600" b="1" i="1" smtClean="0">
                              <a:latin typeface="Cambria Math" panose="02040503050406030204" pitchFamily="18" charset="0"/>
                            </a:rPr>
                            <m:t>′</m:t>
                          </m:r>
                        </m:sup>
                      </m:sSup>
                      <m:d>
                        <m:dPr>
                          <m:ctrlPr>
                            <a:rPr lang="en-US" altLang="zh-TW" sz="1600" b="1" i="1" smtClean="0">
                              <a:latin typeface="Cambria Math"/>
                            </a:rPr>
                          </m:ctrlPr>
                        </m:dPr>
                        <m:e>
                          <m:sSup>
                            <m:sSupPr>
                              <m:ctrlPr>
                                <a:rPr lang="en-US" altLang="zh-TW" sz="1600" b="1" i="1" smtClean="0">
                                  <a:latin typeface="Cambria Math"/>
                                </a:rPr>
                              </m:ctrlPr>
                            </m:sSupPr>
                            <m:e>
                              <m:r>
                                <a:rPr lang="en-US" altLang="zh-TW" sz="1600" b="1" i="1" smtClean="0">
                                  <a:latin typeface="Cambria Math" panose="02040503050406030204" pitchFamily="18" charset="0"/>
                                </a:rPr>
                                <m:t>𝒛</m:t>
                              </m:r>
                            </m:e>
                            <m:sup>
                              <m:r>
                                <a:rPr lang="en-US" altLang="zh-TW" sz="1600" b="1" i="1" smtClean="0">
                                  <a:latin typeface="Cambria Math" panose="02040503050406030204" pitchFamily="18" charset="0"/>
                                </a:rPr>
                                <m:t>𝑳</m:t>
                              </m:r>
                            </m:sup>
                          </m:sSup>
                        </m:e>
                      </m:d>
                      <m:r>
                        <a:rPr lang="en-US" altLang="zh-TW" sz="1600" b="1" i="1" smtClean="0">
                          <a:latin typeface="Cambria Math" panose="02040503050406030204" pitchFamily="18" charset="0"/>
                          <a:ea typeface="Cambria Math" panose="02040503050406030204" pitchFamily="18" charset="0"/>
                        </a:rPr>
                        <m:t>∘</m:t>
                      </m:r>
                      <m:r>
                        <a:rPr lang="en-US" altLang="zh-TW" sz="1600" b="1" i="1" smtClean="0">
                          <a:latin typeface="Cambria Math" panose="02040503050406030204" pitchFamily="18" charset="0"/>
                          <a:ea typeface="Cambria Math" panose="02040503050406030204" pitchFamily="18" charset="0"/>
                        </a:rPr>
                        <m:t>𝜵</m:t>
                      </m:r>
                      <m:sSup>
                        <m:sSupPr>
                          <m:ctrlPr>
                            <a:rPr lang="en-US" altLang="zh-TW" sz="1600" b="1" i="1" smtClean="0">
                              <a:latin typeface="Cambria Math"/>
                              <a:ea typeface="Cambria Math" panose="02040503050406030204" pitchFamily="18" charset="0"/>
                            </a:rPr>
                          </m:ctrlPr>
                        </m:sSupPr>
                        <m:e>
                          <m:r>
                            <a:rPr lang="en-US" altLang="zh-TW" sz="1600" b="1" i="1" smtClean="0">
                              <a:latin typeface="Cambria Math" panose="02040503050406030204" pitchFamily="18" charset="0"/>
                              <a:ea typeface="Cambria Math" panose="02040503050406030204" pitchFamily="18" charset="0"/>
                            </a:rPr>
                            <m:t>𝑳</m:t>
                          </m:r>
                        </m:e>
                        <m:sup>
                          <m:r>
                            <a:rPr lang="en-US" altLang="zh-TW" sz="1600" b="1" i="1" smtClean="0">
                              <a:latin typeface="Cambria Math" panose="02040503050406030204" pitchFamily="18" charset="0"/>
                              <a:ea typeface="Cambria Math" panose="02040503050406030204" pitchFamily="18" charset="0"/>
                            </a:rPr>
                            <m:t>𝒓</m:t>
                          </m:r>
                        </m:sup>
                      </m:sSup>
                      <m:d>
                        <m:dPr>
                          <m:ctrlPr>
                            <a:rPr lang="en-US" altLang="zh-TW" sz="1600" b="1" i="1" smtClean="0">
                              <a:latin typeface="Cambria Math"/>
                              <a:ea typeface="Cambria Math" panose="02040503050406030204" pitchFamily="18" charset="0"/>
                            </a:rPr>
                          </m:ctrlPr>
                        </m:dPr>
                        <m:e>
                          <m:sSup>
                            <m:sSupPr>
                              <m:ctrlPr>
                                <a:rPr lang="en-US" altLang="zh-TW" sz="1600" b="1" i="1" smtClean="0">
                                  <a:latin typeface="Cambria Math"/>
                                  <a:ea typeface="Cambria Math" panose="02040503050406030204" pitchFamily="18" charset="0"/>
                                </a:rPr>
                              </m:ctrlPr>
                            </m:sSupPr>
                            <m:e>
                              <m:r>
                                <a:rPr lang="en-US" altLang="zh-TW" sz="1600" b="1" i="1" smtClean="0">
                                  <a:latin typeface="Cambria Math" panose="02040503050406030204" pitchFamily="18" charset="0"/>
                                  <a:ea typeface="Cambria Math" panose="02040503050406030204" pitchFamily="18" charset="0"/>
                                </a:rPr>
                                <m:t>𝒚</m:t>
                              </m:r>
                            </m:e>
                            <m:sup>
                              <m:r>
                                <a:rPr lang="en-US" altLang="zh-TW" sz="1600" b="1" i="1" smtClean="0">
                                  <a:latin typeface="Cambria Math" panose="02040503050406030204" pitchFamily="18" charset="0"/>
                                  <a:ea typeface="Cambria Math" panose="02040503050406030204" pitchFamily="18" charset="0"/>
                                </a:rPr>
                                <m:t>𝒓</m:t>
                              </m:r>
                            </m:sup>
                          </m:sSup>
                        </m:e>
                      </m:d>
                    </m:oMath>
                  </m:oMathPara>
                </a14:m>
                <a:endParaRPr lang="en-US" altLang="zh-TW" sz="1600" b="1" i="1" dirty="0" smtClean="0">
                  <a:latin typeface="Cambria Math" panose="02040503050406030204" pitchFamily="18" charset="0"/>
                  <a:ea typeface="Cambria Math" panose="02040503050406030204" pitchFamily="18" charset="0"/>
                </a:endParaRPr>
              </a:p>
              <a:p>
                <a:r>
                  <a:rPr lang="en-US" altLang="zh-TW" sz="1600" b="1" dirty="0" smtClean="0">
                    <a:ea typeface="Cambria Math" panose="02040503050406030204" pitchFamily="18" charset="0"/>
                  </a:rPr>
                  <a:t>      </a:t>
                </a:r>
                <a14:m>
                  <m:oMath xmlns:m="http://schemas.openxmlformats.org/officeDocument/2006/math">
                    <m:r>
                      <a:rPr lang="en-US" altLang="zh-TW" sz="1600" b="1" i="0" smtClean="0">
                        <a:latin typeface="Cambria Math" panose="02040503050406030204" pitchFamily="18" charset="0"/>
                        <a:ea typeface="Cambria Math" panose="02040503050406030204" pitchFamily="18" charset="0"/>
                      </a:rPr>
                      <m:t>=</m:t>
                    </m:r>
                    <m:d>
                      <m:dPr>
                        <m:begChr m:val="["/>
                        <m:endChr m:val="]"/>
                        <m:ctrlPr>
                          <a:rPr lang="en-US" altLang="zh-TW" sz="1600" b="1" i="1" smtClean="0">
                            <a:latin typeface="Cambria Math"/>
                            <a:ea typeface="Cambria Math" panose="02040503050406030204" pitchFamily="18" charset="0"/>
                          </a:rPr>
                        </m:ctrlPr>
                      </m:dPr>
                      <m:e>
                        <m:eqArr>
                          <m:eqArrPr>
                            <m:ctrlPr>
                              <a:rPr lang="en-US" altLang="zh-TW" sz="1600" b="1" i="1" smtClean="0">
                                <a:latin typeface="Cambria Math"/>
                                <a:ea typeface="Cambria Math" panose="02040503050406030204" pitchFamily="18" charset="0"/>
                              </a:rPr>
                            </m:ctrlPr>
                          </m:eqArrPr>
                          <m:e>
                            <m:sSup>
                              <m:sSupPr>
                                <m:ctrlPr>
                                  <a:rPr lang="en-US" altLang="zh-TW" sz="1600" b="1" i="1">
                                    <a:latin typeface="Cambria Math"/>
                                  </a:rPr>
                                </m:ctrlPr>
                              </m:sSupPr>
                              <m:e>
                                <m:r>
                                  <a:rPr lang="zh-TW" altLang="en-US" sz="1600" b="1" i="1">
                                    <a:latin typeface="Cambria Math" panose="02040503050406030204" pitchFamily="18" charset="0"/>
                                  </a:rPr>
                                  <m:t>𝝈</m:t>
                                </m:r>
                              </m:e>
                              <m:sup>
                                <m:r>
                                  <a:rPr lang="en-US" altLang="zh-TW" sz="1600" b="1" i="1">
                                    <a:latin typeface="Cambria Math" panose="02040503050406030204" pitchFamily="18" charset="0"/>
                                  </a:rPr>
                                  <m:t>′</m:t>
                                </m:r>
                              </m:sup>
                            </m:sSup>
                            <m:d>
                              <m:dPr>
                                <m:ctrlPr>
                                  <a:rPr lang="en-US" altLang="zh-TW" sz="1600" b="1" i="1">
                                    <a:latin typeface="Cambria Math"/>
                                  </a:rPr>
                                </m:ctrlPr>
                              </m:dPr>
                              <m:e>
                                <m:sSubSup>
                                  <m:sSubSupPr>
                                    <m:ctrlPr>
                                      <a:rPr lang="en-US" altLang="zh-TW" sz="1600" b="1" i="1" smtClean="0">
                                        <a:latin typeface="Cambria Math"/>
                                      </a:rPr>
                                    </m:ctrlPr>
                                  </m:sSubSupPr>
                                  <m:e>
                                    <m:r>
                                      <a:rPr lang="en-US" altLang="zh-TW" sz="1600" b="1" i="1" smtClean="0">
                                        <a:latin typeface="Cambria Math" panose="02040503050406030204" pitchFamily="18" charset="0"/>
                                      </a:rPr>
                                      <m:t>𝒛</m:t>
                                    </m:r>
                                  </m:e>
                                  <m:sub>
                                    <m:r>
                                      <a:rPr lang="en-US" altLang="zh-TW" sz="1600" b="1" i="1" smtClean="0">
                                        <a:latin typeface="Cambria Math" panose="02040503050406030204" pitchFamily="18" charset="0"/>
                                      </a:rPr>
                                      <m:t>𝟏</m:t>
                                    </m:r>
                                  </m:sub>
                                  <m:sup>
                                    <m:r>
                                      <a:rPr lang="en-US" altLang="zh-TW" sz="1600" b="1" i="1" smtClean="0">
                                        <a:latin typeface="Cambria Math" panose="02040503050406030204" pitchFamily="18" charset="0"/>
                                      </a:rPr>
                                      <m:t>𝑳</m:t>
                                    </m:r>
                                  </m:sup>
                                </m:sSubSup>
                              </m:e>
                            </m:d>
                          </m:e>
                          <m:e>
                            <m:sSup>
                              <m:sSupPr>
                                <m:ctrlPr>
                                  <a:rPr lang="en-US" altLang="zh-TW" sz="1600" b="1" i="1">
                                    <a:latin typeface="Cambria Math"/>
                                  </a:rPr>
                                </m:ctrlPr>
                              </m:sSupPr>
                              <m:e>
                                <m:r>
                                  <a:rPr lang="zh-TW" altLang="en-US" sz="1600" b="1" i="1">
                                    <a:latin typeface="Cambria Math" panose="02040503050406030204" pitchFamily="18" charset="0"/>
                                  </a:rPr>
                                  <m:t>𝝈</m:t>
                                </m:r>
                              </m:e>
                              <m:sup>
                                <m:r>
                                  <a:rPr lang="en-US" altLang="zh-TW" sz="1600" b="1" i="1">
                                    <a:latin typeface="Cambria Math" panose="02040503050406030204" pitchFamily="18" charset="0"/>
                                  </a:rPr>
                                  <m:t>′</m:t>
                                </m:r>
                              </m:sup>
                            </m:sSup>
                            <m:d>
                              <m:dPr>
                                <m:ctrlPr>
                                  <a:rPr lang="en-US" altLang="zh-TW" sz="1600" b="1" i="1">
                                    <a:latin typeface="Cambria Math"/>
                                  </a:rPr>
                                </m:ctrlPr>
                              </m:dPr>
                              <m:e>
                                <m:sSubSup>
                                  <m:sSubSupPr>
                                    <m:ctrlPr>
                                      <a:rPr lang="en-US" altLang="zh-TW" sz="1600" b="1" i="1">
                                        <a:latin typeface="Cambria Math"/>
                                      </a:rPr>
                                    </m:ctrlPr>
                                  </m:sSubSupPr>
                                  <m:e>
                                    <m:r>
                                      <a:rPr lang="en-US" altLang="zh-TW" sz="1600" b="1" i="1">
                                        <a:latin typeface="Cambria Math" panose="02040503050406030204" pitchFamily="18" charset="0"/>
                                      </a:rPr>
                                      <m:t>𝒛</m:t>
                                    </m:r>
                                  </m:e>
                                  <m:sub>
                                    <m:r>
                                      <a:rPr lang="en-US" altLang="zh-TW" sz="1600" b="1" i="1" smtClean="0">
                                        <a:latin typeface="Cambria Math" panose="02040503050406030204" pitchFamily="18" charset="0"/>
                                      </a:rPr>
                                      <m:t>𝟐</m:t>
                                    </m:r>
                                  </m:sub>
                                  <m:sup>
                                    <m:r>
                                      <a:rPr lang="en-US" altLang="zh-TW" sz="1600" b="1" i="1">
                                        <a:latin typeface="Cambria Math" panose="02040503050406030204" pitchFamily="18" charset="0"/>
                                      </a:rPr>
                                      <m:t>𝑳</m:t>
                                    </m:r>
                                  </m:sup>
                                </m:sSubSup>
                              </m:e>
                            </m:d>
                          </m:e>
                          <m:e>
                            <m:r>
                              <a:rPr lang="en-US" altLang="zh-TW" sz="1600" b="1" i="1" smtClean="0">
                                <a:latin typeface="Cambria Math" panose="02040503050406030204" pitchFamily="18" charset="0"/>
                              </a:rPr>
                              <m:t>.</m:t>
                            </m:r>
                          </m:e>
                          <m:e>
                            <m:r>
                              <a:rPr lang="en-US" altLang="zh-TW" sz="1600" b="1" i="1" smtClean="0">
                                <a:latin typeface="Cambria Math" panose="02040503050406030204" pitchFamily="18" charset="0"/>
                              </a:rPr>
                              <m:t>.</m:t>
                            </m:r>
                          </m:e>
                          <m:e>
                            <m:r>
                              <a:rPr lang="en-US" altLang="zh-TW" sz="1600" b="1" i="1" smtClean="0">
                                <a:latin typeface="Cambria Math" panose="02040503050406030204" pitchFamily="18" charset="0"/>
                              </a:rPr>
                              <m:t>.</m:t>
                            </m:r>
                          </m:e>
                          <m:e>
                            <m:sSup>
                              <m:sSupPr>
                                <m:ctrlPr>
                                  <a:rPr lang="en-US" altLang="zh-TW" sz="1600" b="1" i="1">
                                    <a:latin typeface="Cambria Math"/>
                                  </a:rPr>
                                </m:ctrlPr>
                              </m:sSupPr>
                              <m:e>
                                <m:r>
                                  <a:rPr lang="zh-TW" altLang="en-US" sz="1600" b="1" i="1">
                                    <a:latin typeface="Cambria Math" panose="02040503050406030204" pitchFamily="18" charset="0"/>
                                  </a:rPr>
                                  <m:t>𝝈</m:t>
                                </m:r>
                              </m:e>
                              <m:sup>
                                <m:r>
                                  <a:rPr lang="en-US" altLang="zh-TW" sz="1600" b="1" i="1">
                                    <a:latin typeface="Cambria Math" panose="02040503050406030204" pitchFamily="18" charset="0"/>
                                  </a:rPr>
                                  <m:t>′</m:t>
                                </m:r>
                              </m:sup>
                            </m:sSup>
                            <m:d>
                              <m:dPr>
                                <m:ctrlPr>
                                  <a:rPr lang="en-US" altLang="zh-TW" sz="1600" b="1" i="1">
                                    <a:latin typeface="Cambria Math"/>
                                  </a:rPr>
                                </m:ctrlPr>
                              </m:dPr>
                              <m:e>
                                <m:sSubSup>
                                  <m:sSubSupPr>
                                    <m:ctrlPr>
                                      <a:rPr lang="en-US" altLang="zh-TW" sz="1600" b="1" i="1">
                                        <a:latin typeface="Cambria Math"/>
                                      </a:rPr>
                                    </m:ctrlPr>
                                  </m:sSubSupPr>
                                  <m:e>
                                    <m:r>
                                      <a:rPr lang="en-US" altLang="zh-TW" sz="1600" b="1" i="1">
                                        <a:latin typeface="Cambria Math" panose="02040503050406030204" pitchFamily="18" charset="0"/>
                                      </a:rPr>
                                      <m:t>𝒛</m:t>
                                    </m:r>
                                  </m:e>
                                  <m:sub>
                                    <m:r>
                                      <a:rPr lang="en-US" altLang="zh-TW" sz="1600" b="1" i="1" smtClean="0">
                                        <a:latin typeface="Cambria Math" panose="02040503050406030204" pitchFamily="18" charset="0"/>
                                      </a:rPr>
                                      <m:t>𝒏</m:t>
                                    </m:r>
                                  </m:sub>
                                  <m:sup>
                                    <m:r>
                                      <a:rPr lang="en-US" altLang="zh-TW" sz="1600" b="1" i="1">
                                        <a:latin typeface="Cambria Math" panose="02040503050406030204" pitchFamily="18" charset="0"/>
                                      </a:rPr>
                                      <m:t>𝑳</m:t>
                                    </m:r>
                                  </m:sup>
                                </m:sSubSup>
                              </m:e>
                            </m:d>
                          </m:e>
                        </m:eqArr>
                      </m:e>
                    </m:d>
                    <m:d>
                      <m:dPr>
                        <m:begChr m:val="["/>
                        <m:endChr m:val="]"/>
                        <m:ctrlPr>
                          <a:rPr lang="en-US" altLang="zh-TW" sz="1600" b="1" i="1">
                            <a:latin typeface="Cambria Math"/>
                            <a:ea typeface="Cambria Math" panose="02040503050406030204" pitchFamily="18" charset="0"/>
                          </a:rPr>
                        </m:ctrlPr>
                      </m:dPr>
                      <m:e>
                        <m:eqArr>
                          <m:eqArrPr>
                            <m:ctrlPr>
                              <a:rPr lang="en-US" altLang="zh-TW" sz="1600" b="1" i="1">
                                <a:latin typeface="Cambria Math"/>
                                <a:ea typeface="Cambria Math" panose="02040503050406030204" pitchFamily="18" charset="0"/>
                              </a:rPr>
                            </m:ctrlPr>
                          </m:eqArrPr>
                          <m:e>
                            <m:f>
                              <m:fPr>
                                <m:type m:val="skw"/>
                                <m:ctrlPr>
                                  <a:rPr lang="en-US" altLang="zh-TW" sz="1600" b="1" i="1" smtClean="0">
                                    <a:latin typeface="Cambria Math"/>
                                    <a:ea typeface="Cambria Math" panose="02040503050406030204" pitchFamily="18" charset="0"/>
                                  </a:rPr>
                                </m:ctrlPr>
                              </m:fPr>
                              <m:num>
                                <m:r>
                                  <a:rPr lang="zh-TW" altLang="en-US" sz="1600" b="1" i="1" smtClean="0">
                                    <a:latin typeface="Cambria Math" panose="02040503050406030204" pitchFamily="18" charset="0"/>
                                    <a:ea typeface="Cambria Math" panose="02040503050406030204" pitchFamily="18" charset="0"/>
                                  </a:rPr>
                                  <m:t>𝝏</m:t>
                                </m:r>
                                <m:sSup>
                                  <m:sSupPr>
                                    <m:ctrlPr>
                                      <a:rPr lang="en-US" altLang="zh-TW" sz="1600" b="1" i="1" smtClean="0">
                                        <a:latin typeface="Cambria Math"/>
                                        <a:ea typeface="Cambria Math" panose="02040503050406030204" pitchFamily="18" charset="0"/>
                                      </a:rPr>
                                    </m:ctrlPr>
                                  </m:sSupPr>
                                  <m:e>
                                    <m:r>
                                      <a:rPr lang="en-US" altLang="zh-TW" sz="1600" b="1" i="1" smtClean="0">
                                        <a:latin typeface="Cambria Math" panose="02040503050406030204" pitchFamily="18" charset="0"/>
                                        <a:ea typeface="Cambria Math" panose="02040503050406030204" pitchFamily="18" charset="0"/>
                                      </a:rPr>
                                      <m:t>𝑳</m:t>
                                    </m:r>
                                  </m:e>
                                  <m:sup>
                                    <m:r>
                                      <a:rPr lang="en-US" altLang="zh-TW" sz="1600" b="1" i="1" smtClean="0">
                                        <a:latin typeface="Cambria Math" panose="02040503050406030204" pitchFamily="18" charset="0"/>
                                        <a:ea typeface="Cambria Math" panose="02040503050406030204" pitchFamily="18" charset="0"/>
                                      </a:rPr>
                                      <m:t>𝒓</m:t>
                                    </m:r>
                                  </m:sup>
                                </m:sSup>
                              </m:num>
                              <m:den>
                                <m:r>
                                  <a:rPr lang="zh-TW" altLang="en-US" sz="1600" b="1" i="1">
                                    <a:latin typeface="Cambria Math" panose="02040503050406030204" pitchFamily="18" charset="0"/>
                                    <a:ea typeface="Cambria Math" panose="02040503050406030204" pitchFamily="18" charset="0"/>
                                  </a:rPr>
                                  <m:t>𝝏</m:t>
                                </m:r>
                                <m:sSubSup>
                                  <m:sSubSupPr>
                                    <m:ctrlPr>
                                      <a:rPr lang="en-US" altLang="zh-TW" sz="1600" b="1" i="1" smtClean="0">
                                        <a:latin typeface="Cambria Math"/>
                                        <a:ea typeface="Cambria Math" panose="02040503050406030204" pitchFamily="18" charset="0"/>
                                      </a:rPr>
                                    </m:ctrlPr>
                                  </m:sSubSupPr>
                                  <m:e>
                                    <m:r>
                                      <a:rPr lang="en-US" altLang="zh-TW" sz="1600" b="1" i="1" smtClean="0">
                                        <a:latin typeface="Cambria Math" panose="02040503050406030204" pitchFamily="18" charset="0"/>
                                        <a:ea typeface="Cambria Math" panose="02040503050406030204" pitchFamily="18" charset="0"/>
                                      </a:rPr>
                                      <m:t>𝒚</m:t>
                                    </m:r>
                                  </m:e>
                                  <m:sub>
                                    <m:r>
                                      <a:rPr lang="en-US" altLang="zh-TW" sz="1600" b="1" i="1" smtClean="0">
                                        <a:latin typeface="Cambria Math" panose="02040503050406030204" pitchFamily="18" charset="0"/>
                                        <a:ea typeface="Cambria Math" panose="02040503050406030204" pitchFamily="18" charset="0"/>
                                      </a:rPr>
                                      <m:t>𝟏</m:t>
                                    </m:r>
                                  </m:sub>
                                  <m:sup>
                                    <m:r>
                                      <a:rPr lang="en-US" altLang="zh-TW" sz="1600" b="1" i="1" smtClean="0">
                                        <a:latin typeface="Cambria Math" panose="02040503050406030204" pitchFamily="18" charset="0"/>
                                        <a:ea typeface="Cambria Math" panose="02040503050406030204" pitchFamily="18" charset="0"/>
                                      </a:rPr>
                                      <m:t>𝒓</m:t>
                                    </m:r>
                                  </m:sup>
                                </m:sSubSup>
                              </m:den>
                            </m:f>
                          </m:e>
                          <m:e>
                            <m:f>
                              <m:fPr>
                                <m:type m:val="skw"/>
                                <m:ctrlPr>
                                  <a:rPr lang="en-US" altLang="zh-TW" sz="1600" b="1" i="1">
                                    <a:latin typeface="Cambria Math"/>
                                    <a:ea typeface="Cambria Math" panose="02040503050406030204" pitchFamily="18" charset="0"/>
                                  </a:rPr>
                                </m:ctrlPr>
                              </m:fPr>
                              <m:num>
                                <m:r>
                                  <a:rPr lang="zh-TW" altLang="en-US" sz="1600" b="1" i="1">
                                    <a:latin typeface="Cambria Math" panose="02040503050406030204" pitchFamily="18" charset="0"/>
                                    <a:ea typeface="Cambria Math" panose="02040503050406030204" pitchFamily="18" charset="0"/>
                                  </a:rPr>
                                  <m:t>𝝏</m:t>
                                </m:r>
                                <m:sSup>
                                  <m:sSupPr>
                                    <m:ctrlPr>
                                      <a:rPr lang="en-US" altLang="zh-TW" sz="1600" b="1" i="1">
                                        <a:latin typeface="Cambria Math"/>
                                        <a:ea typeface="Cambria Math" panose="02040503050406030204" pitchFamily="18" charset="0"/>
                                      </a:rPr>
                                    </m:ctrlPr>
                                  </m:sSupPr>
                                  <m:e>
                                    <m:r>
                                      <a:rPr lang="en-US" altLang="zh-TW" sz="1600" b="1" i="1">
                                        <a:latin typeface="Cambria Math" panose="02040503050406030204" pitchFamily="18" charset="0"/>
                                        <a:ea typeface="Cambria Math" panose="02040503050406030204" pitchFamily="18" charset="0"/>
                                      </a:rPr>
                                      <m:t>𝑳</m:t>
                                    </m:r>
                                  </m:e>
                                  <m:sup>
                                    <m:r>
                                      <a:rPr lang="en-US" altLang="zh-TW" sz="1600" b="1" i="1">
                                        <a:latin typeface="Cambria Math" panose="02040503050406030204" pitchFamily="18" charset="0"/>
                                        <a:ea typeface="Cambria Math" panose="02040503050406030204" pitchFamily="18" charset="0"/>
                                      </a:rPr>
                                      <m:t>𝒓</m:t>
                                    </m:r>
                                  </m:sup>
                                </m:sSup>
                              </m:num>
                              <m:den>
                                <m:r>
                                  <a:rPr lang="zh-TW" altLang="en-US" sz="1600" b="1" i="1">
                                    <a:latin typeface="Cambria Math" panose="02040503050406030204" pitchFamily="18" charset="0"/>
                                    <a:ea typeface="Cambria Math" panose="02040503050406030204" pitchFamily="18" charset="0"/>
                                  </a:rPr>
                                  <m:t>𝝏</m:t>
                                </m:r>
                                <m:sSubSup>
                                  <m:sSubSupPr>
                                    <m:ctrlPr>
                                      <a:rPr lang="en-US" altLang="zh-TW" sz="1600" b="1" i="1">
                                        <a:latin typeface="Cambria Math"/>
                                        <a:ea typeface="Cambria Math" panose="02040503050406030204" pitchFamily="18" charset="0"/>
                                      </a:rPr>
                                    </m:ctrlPr>
                                  </m:sSubSupPr>
                                  <m:e>
                                    <m:r>
                                      <a:rPr lang="en-US" altLang="zh-TW" sz="1600" b="1" i="1">
                                        <a:latin typeface="Cambria Math" panose="02040503050406030204" pitchFamily="18" charset="0"/>
                                        <a:ea typeface="Cambria Math" panose="02040503050406030204" pitchFamily="18" charset="0"/>
                                      </a:rPr>
                                      <m:t>𝒚</m:t>
                                    </m:r>
                                  </m:e>
                                  <m:sub>
                                    <m:r>
                                      <a:rPr lang="en-US" altLang="zh-TW" sz="1600" b="1" i="1">
                                        <a:latin typeface="Cambria Math" panose="02040503050406030204" pitchFamily="18" charset="0"/>
                                        <a:ea typeface="Cambria Math" panose="02040503050406030204" pitchFamily="18" charset="0"/>
                                      </a:rPr>
                                      <m:t>𝟏</m:t>
                                    </m:r>
                                  </m:sub>
                                  <m:sup>
                                    <m:r>
                                      <a:rPr lang="en-US" altLang="zh-TW" sz="1600" b="1" i="1">
                                        <a:latin typeface="Cambria Math" panose="02040503050406030204" pitchFamily="18" charset="0"/>
                                        <a:ea typeface="Cambria Math" panose="02040503050406030204" pitchFamily="18" charset="0"/>
                                      </a:rPr>
                                      <m:t>𝒓</m:t>
                                    </m:r>
                                  </m:sup>
                                </m:sSubSup>
                              </m:den>
                            </m:f>
                          </m:e>
                          <m:e>
                            <m:r>
                              <a:rPr lang="en-US" altLang="zh-TW" sz="1600" b="1" i="1">
                                <a:latin typeface="Cambria Math" panose="02040503050406030204" pitchFamily="18" charset="0"/>
                              </a:rPr>
                              <m:t>.</m:t>
                            </m:r>
                          </m:e>
                          <m:e>
                            <m:r>
                              <a:rPr lang="en-US" altLang="zh-TW" sz="1600" b="1" i="1">
                                <a:latin typeface="Cambria Math" panose="02040503050406030204" pitchFamily="18" charset="0"/>
                              </a:rPr>
                              <m:t>.</m:t>
                            </m:r>
                          </m:e>
                          <m:e>
                            <m:r>
                              <a:rPr lang="en-US" altLang="zh-TW" sz="1600" b="1" i="1">
                                <a:latin typeface="Cambria Math" panose="02040503050406030204" pitchFamily="18" charset="0"/>
                              </a:rPr>
                              <m:t>.</m:t>
                            </m:r>
                          </m:e>
                          <m:e>
                            <m:f>
                              <m:fPr>
                                <m:type m:val="skw"/>
                                <m:ctrlPr>
                                  <a:rPr lang="en-US" altLang="zh-TW" sz="1600" b="1" i="1">
                                    <a:latin typeface="Cambria Math"/>
                                    <a:ea typeface="Cambria Math" panose="02040503050406030204" pitchFamily="18" charset="0"/>
                                  </a:rPr>
                                </m:ctrlPr>
                              </m:fPr>
                              <m:num>
                                <m:r>
                                  <a:rPr lang="zh-TW" altLang="en-US" sz="1600" b="1" i="1">
                                    <a:latin typeface="Cambria Math" panose="02040503050406030204" pitchFamily="18" charset="0"/>
                                    <a:ea typeface="Cambria Math" panose="02040503050406030204" pitchFamily="18" charset="0"/>
                                  </a:rPr>
                                  <m:t>𝝏</m:t>
                                </m:r>
                                <m:sSup>
                                  <m:sSupPr>
                                    <m:ctrlPr>
                                      <a:rPr lang="en-US" altLang="zh-TW" sz="1600" b="1" i="1">
                                        <a:latin typeface="Cambria Math"/>
                                        <a:ea typeface="Cambria Math" panose="02040503050406030204" pitchFamily="18" charset="0"/>
                                      </a:rPr>
                                    </m:ctrlPr>
                                  </m:sSupPr>
                                  <m:e>
                                    <m:r>
                                      <a:rPr lang="en-US" altLang="zh-TW" sz="1600" b="1" i="1">
                                        <a:latin typeface="Cambria Math" panose="02040503050406030204" pitchFamily="18" charset="0"/>
                                        <a:ea typeface="Cambria Math" panose="02040503050406030204" pitchFamily="18" charset="0"/>
                                      </a:rPr>
                                      <m:t>𝑳</m:t>
                                    </m:r>
                                  </m:e>
                                  <m:sup>
                                    <m:r>
                                      <a:rPr lang="en-US" altLang="zh-TW" sz="1600" b="1" i="1">
                                        <a:latin typeface="Cambria Math" panose="02040503050406030204" pitchFamily="18" charset="0"/>
                                        <a:ea typeface="Cambria Math" panose="02040503050406030204" pitchFamily="18" charset="0"/>
                                      </a:rPr>
                                      <m:t>𝒓</m:t>
                                    </m:r>
                                  </m:sup>
                                </m:sSup>
                              </m:num>
                              <m:den>
                                <m:r>
                                  <a:rPr lang="zh-TW" altLang="en-US" sz="1600" b="1" i="1">
                                    <a:latin typeface="Cambria Math" panose="02040503050406030204" pitchFamily="18" charset="0"/>
                                    <a:ea typeface="Cambria Math" panose="02040503050406030204" pitchFamily="18" charset="0"/>
                                  </a:rPr>
                                  <m:t>𝝏</m:t>
                                </m:r>
                                <m:sSubSup>
                                  <m:sSubSupPr>
                                    <m:ctrlPr>
                                      <a:rPr lang="en-US" altLang="zh-TW" sz="1600" b="1" i="1">
                                        <a:latin typeface="Cambria Math"/>
                                        <a:ea typeface="Cambria Math" panose="02040503050406030204" pitchFamily="18" charset="0"/>
                                      </a:rPr>
                                    </m:ctrlPr>
                                  </m:sSubSupPr>
                                  <m:e>
                                    <m:r>
                                      <a:rPr lang="en-US" altLang="zh-TW" sz="1600" b="1" i="1">
                                        <a:latin typeface="Cambria Math" panose="02040503050406030204" pitchFamily="18" charset="0"/>
                                        <a:ea typeface="Cambria Math" panose="02040503050406030204" pitchFamily="18" charset="0"/>
                                      </a:rPr>
                                      <m:t>𝒚</m:t>
                                    </m:r>
                                  </m:e>
                                  <m:sub>
                                    <m:r>
                                      <a:rPr lang="en-US" altLang="zh-TW" sz="1600" b="1" i="1">
                                        <a:latin typeface="Cambria Math" panose="02040503050406030204" pitchFamily="18" charset="0"/>
                                        <a:ea typeface="Cambria Math" panose="02040503050406030204" pitchFamily="18" charset="0"/>
                                      </a:rPr>
                                      <m:t>𝟏</m:t>
                                    </m:r>
                                  </m:sub>
                                  <m:sup>
                                    <m:r>
                                      <a:rPr lang="en-US" altLang="zh-TW" sz="1600" b="1" i="1">
                                        <a:latin typeface="Cambria Math" panose="02040503050406030204" pitchFamily="18" charset="0"/>
                                        <a:ea typeface="Cambria Math" panose="02040503050406030204" pitchFamily="18" charset="0"/>
                                      </a:rPr>
                                      <m:t>𝒓</m:t>
                                    </m:r>
                                  </m:sup>
                                </m:sSubSup>
                              </m:den>
                            </m:f>
                          </m:e>
                        </m:eqArr>
                      </m:e>
                    </m:d>
                    <m:r>
                      <a:rPr lang="en-US" altLang="zh-TW" sz="1600" b="1" i="0" smtClean="0">
                        <a:latin typeface="Cambria Math" panose="02040503050406030204" pitchFamily="18" charset="0"/>
                      </a:rPr>
                      <m:t>=</m:t>
                    </m:r>
                    <m:d>
                      <m:dPr>
                        <m:begChr m:val="["/>
                        <m:endChr m:val="]"/>
                        <m:ctrlPr>
                          <a:rPr lang="en-US" altLang="zh-TW" sz="1600" b="1" i="1">
                            <a:latin typeface="Cambria Math"/>
                            <a:ea typeface="Cambria Math" panose="02040503050406030204" pitchFamily="18" charset="0"/>
                          </a:rPr>
                        </m:ctrlPr>
                      </m:dPr>
                      <m:e>
                        <m:eqArr>
                          <m:eqArrPr>
                            <m:ctrlPr>
                              <a:rPr lang="en-US" altLang="zh-TW" sz="1600" b="1" i="1">
                                <a:latin typeface="Cambria Math"/>
                                <a:ea typeface="Cambria Math" panose="02040503050406030204" pitchFamily="18" charset="0"/>
                              </a:rPr>
                            </m:ctrlPr>
                          </m:eqArrPr>
                          <m:e>
                            <m:sSubSup>
                              <m:sSubSupPr>
                                <m:ctrlPr>
                                  <a:rPr lang="en-US" altLang="zh-TW" sz="1600" b="1" i="1" smtClean="0">
                                    <a:latin typeface="Cambria Math"/>
                                    <a:ea typeface="Cambria Math" panose="02040503050406030204" pitchFamily="18" charset="0"/>
                                  </a:rPr>
                                </m:ctrlPr>
                              </m:sSubSupPr>
                              <m:e>
                                <m:r>
                                  <a:rPr lang="zh-TW" altLang="en-US" sz="1600" b="1" i="1" smtClean="0">
                                    <a:latin typeface="Cambria Math" panose="02040503050406030204" pitchFamily="18" charset="0"/>
                                    <a:ea typeface="Cambria Math" panose="02040503050406030204" pitchFamily="18" charset="0"/>
                                  </a:rPr>
                                  <m:t>𝜹</m:t>
                                </m:r>
                              </m:e>
                              <m:sub>
                                <m:r>
                                  <a:rPr lang="en-US" altLang="zh-TW" sz="1600" b="1" i="1" smtClean="0">
                                    <a:latin typeface="Cambria Math" panose="02040503050406030204" pitchFamily="18" charset="0"/>
                                    <a:ea typeface="Cambria Math" panose="02040503050406030204" pitchFamily="18" charset="0"/>
                                  </a:rPr>
                                  <m:t>𝟏</m:t>
                                </m:r>
                              </m:sub>
                              <m:sup>
                                <m:r>
                                  <a:rPr lang="en-US" altLang="zh-TW" sz="1600" b="1" i="1" smtClean="0">
                                    <a:latin typeface="Cambria Math" panose="02040503050406030204" pitchFamily="18" charset="0"/>
                                    <a:ea typeface="Cambria Math" panose="02040503050406030204" pitchFamily="18" charset="0"/>
                                  </a:rPr>
                                  <m:t>𝑳</m:t>
                                </m:r>
                              </m:sup>
                            </m:sSubSup>
                          </m:e>
                          <m:e>
                            <m:sSubSup>
                              <m:sSubSupPr>
                                <m:ctrlPr>
                                  <a:rPr lang="en-US" altLang="zh-TW" sz="1600" b="1" i="1">
                                    <a:latin typeface="Cambria Math"/>
                                    <a:ea typeface="Cambria Math" panose="02040503050406030204" pitchFamily="18" charset="0"/>
                                  </a:rPr>
                                </m:ctrlPr>
                              </m:sSubSupPr>
                              <m:e>
                                <m:r>
                                  <a:rPr lang="zh-TW" altLang="en-US" sz="1600" b="1" i="1">
                                    <a:latin typeface="Cambria Math" panose="02040503050406030204" pitchFamily="18" charset="0"/>
                                    <a:ea typeface="Cambria Math" panose="02040503050406030204" pitchFamily="18" charset="0"/>
                                  </a:rPr>
                                  <m:t>𝜹</m:t>
                                </m:r>
                              </m:e>
                              <m:sub>
                                <m:r>
                                  <a:rPr lang="en-US" altLang="zh-TW" sz="1600" b="1" i="1">
                                    <a:latin typeface="Cambria Math" panose="02040503050406030204" pitchFamily="18" charset="0"/>
                                    <a:ea typeface="Cambria Math" panose="02040503050406030204" pitchFamily="18" charset="0"/>
                                  </a:rPr>
                                  <m:t>𝟏</m:t>
                                </m:r>
                              </m:sub>
                              <m:sup>
                                <m:r>
                                  <a:rPr lang="en-US" altLang="zh-TW" sz="1600" b="1" i="1">
                                    <a:latin typeface="Cambria Math" panose="02040503050406030204" pitchFamily="18" charset="0"/>
                                    <a:ea typeface="Cambria Math" panose="02040503050406030204" pitchFamily="18" charset="0"/>
                                  </a:rPr>
                                  <m:t>𝑳</m:t>
                                </m:r>
                              </m:sup>
                            </m:sSubSup>
                          </m:e>
                          <m:e>
                            <m:r>
                              <a:rPr lang="en-US" altLang="zh-TW" sz="1600" b="1" i="1">
                                <a:latin typeface="Cambria Math" panose="02040503050406030204" pitchFamily="18" charset="0"/>
                              </a:rPr>
                              <m:t>.</m:t>
                            </m:r>
                          </m:e>
                          <m:e>
                            <m:r>
                              <a:rPr lang="en-US" altLang="zh-TW" sz="1600" b="1" i="1">
                                <a:latin typeface="Cambria Math" panose="02040503050406030204" pitchFamily="18" charset="0"/>
                              </a:rPr>
                              <m:t>.</m:t>
                            </m:r>
                          </m:e>
                          <m:e>
                            <m:r>
                              <a:rPr lang="en-US" altLang="zh-TW" sz="1600" b="1" i="1">
                                <a:latin typeface="Cambria Math" panose="02040503050406030204" pitchFamily="18" charset="0"/>
                              </a:rPr>
                              <m:t>.</m:t>
                            </m:r>
                          </m:e>
                          <m:e>
                            <m:sSubSup>
                              <m:sSubSupPr>
                                <m:ctrlPr>
                                  <a:rPr lang="en-US" altLang="zh-TW" sz="1600" b="1" i="1">
                                    <a:latin typeface="Cambria Math"/>
                                    <a:ea typeface="Cambria Math" panose="02040503050406030204" pitchFamily="18" charset="0"/>
                                  </a:rPr>
                                </m:ctrlPr>
                              </m:sSubSupPr>
                              <m:e>
                                <m:r>
                                  <a:rPr lang="zh-TW" altLang="en-US" sz="1600" b="1" i="1">
                                    <a:latin typeface="Cambria Math" panose="02040503050406030204" pitchFamily="18" charset="0"/>
                                    <a:ea typeface="Cambria Math" panose="02040503050406030204" pitchFamily="18" charset="0"/>
                                  </a:rPr>
                                  <m:t>𝜹</m:t>
                                </m:r>
                              </m:e>
                              <m:sub>
                                <m:r>
                                  <a:rPr lang="en-US" altLang="zh-TW" sz="1600" b="1" i="1">
                                    <a:latin typeface="Cambria Math" panose="02040503050406030204" pitchFamily="18" charset="0"/>
                                    <a:ea typeface="Cambria Math" panose="02040503050406030204" pitchFamily="18" charset="0"/>
                                  </a:rPr>
                                  <m:t>𝟏</m:t>
                                </m:r>
                              </m:sub>
                              <m:sup>
                                <m:r>
                                  <a:rPr lang="en-US" altLang="zh-TW" sz="1600" b="1" i="1">
                                    <a:latin typeface="Cambria Math" panose="02040503050406030204" pitchFamily="18" charset="0"/>
                                    <a:ea typeface="Cambria Math" panose="02040503050406030204" pitchFamily="18" charset="0"/>
                                  </a:rPr>
                                  <m:t>𝑳</m:t>
                                </m:r>
                              </m:sup>
                            </m:sSubSup>
                          </m:e>
                        </m:eqArr>
                      </m:e>
                    </m:d>
                  </m:oMath>
                </a14:m>
                <a:endParaRPr lang="en-US" altLang="zh-TW" sz="1600" b="1" dirty="0" smtClean="0">
                  <a:ea typeface="Cambria Math" panose="02040503050406030204" pitchFamily="18" charset="0"/>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1325991" y="2668854"/>
                <a:ext cx="2682722" cy="1932965"/>
              </a:xfrm>
              <a:prstGeom prst="rect">
                <a:avLst/>
              </a:prstGeom>
              <a:blipFill>
                <a:blip r:embed="rId9"/>
                <a:stretch>
                  <a:fillRect/>
                </a:stretch>
              </a:blipFill>
            </p:spPr>
            <p:txBody>
              <a:bodyPr/>
              <a:lstStyle/>
              <a:p>
                <a:r>
                  <a:rPr lang="zh-TW" altLang="en-US">
                    <a:noFill/>
                  </a:rPr>
                  <a:t> </a:t>
                </a:r>
              </a:p>
            </p:txBody>
          </p:sp>
        </mc:Fallback>
      </mc:AlternateContent>
      <p:sp>
        <p:nvSpPr>
          <p:cNvPr id="21" name="Google Shape;229;p23"/>
          <p:cNvSpPr/>
          <p:nvPr/>
        </p:nvSpPr>
        <p:spPr>
          <a:xfrm>
            <a:off x="1848255" y="2944203"/>
            <a:ext cx="1536971" cy="1657616"/>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28" name="文字方塊 27"/>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0719671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反向</a:t>
            </a:r>
            <a:r>
              <a:rPr lang="zh-TW" altLang="en-US" dirty="0" smtClean="0"/>
              <a:t>傳播 </a:t>
            </a:r>
            <a:r>
              <a:rPr lang="en-US" altLang="zh-TW" dirty="0" smtClean="0"/>
              <a:t>(cont.)</a:t>
            </a:r>
            <a:endParaRPr lang="zh-TW" altLang="en-US" dirty="0"/>
          </a:p>
        </p:txBody>
      </p:sp>
      <p:pic>
        <p:nvPicPr>
          <p:cNvPr id="4" name="Google Shape;274;p26"/>
          <p:cNvPicPr preferRelativeResize="0"/>
          <p:nvPr/>
        </p:nvPicPr>
        <p:blipFill rotWithShape="1">
          <a:blip r:embed="rId2">
            <a:alphaModFix/>
          </a:blip>
          <a:srcRect t="377" b="387"/>
          <a:stretch/>
        </p:blipFill>
        <p:spPr>
          <a:xfrm>
            <a:off x="4436034" y="3561978"/>
            <a:ext cx="487667" cy="371036"/>
          </a:xfrm>
          <a:prstGeom prst="rect">
            <a:avLst/>
          </a:prstGeom>
          <a:noFill/>
          <a:ln>
            <a:noFill/>
          </a:ln>
        </p:spPr>
      </p:pic>
      <p:pic>
        <p:nvPicPr>
          <p:cNvPr id="5" name="Google Shape;275;p26"/>
          <p:cNvPicPr preferRelativeResize="0"/>
          <p:nvPr/>
        </p:nvPicPr>
        <p:blipFill rotWithShape="1">
          <a:blip r:embed="rId3">
            <a:alphaModFix/>
          </a:blip>
          <a:srcRect l="1625" r="1615"/>
          <a:stretch/>
        </p:blipFill>
        <p:spPr>
          <a:xfrm>
            <a:off x="4423842" y="2163575"/>
            <a:ext cx="512051" cy="379281"/>
          </a:xfrm>
          <a:prstGeom prst="rect">
            <a:avLst/>
          </a:prstGeom>
          <a:noFill/>
          <a:ln>
            <a:noFill/>
          </a:ln>
        </p:spPr>
      </p:pic>
      <p:pic>
        <p:nvPicPr>
          <p:cNvPr id="6" name="Google Shape;276;p26"/>
          <p:cNvPicPr preferRelativeResize="0"/>
          <p:nvPr/>
        </p:nvPicPr>
        <p:blipFill rotWithShape="1">
          <a:blip r:embed="rId4">
            <a:alphaModFix/>
          </a:blip>
          <a:srcRect l="1737" r="1737"/>
          <a:stretch/>
        </p:blipFill>
        <p:spPr>
          <a:xfrm>
            <a:off x="4423842" y="2597185"/>
            <a:ext cx="512051" cy="395771"/>
          </a:xfrm>
          <a:prstGeom prst="rect">
            <a:avLst/>
          </a:prstGeom>
          <a:noFill/>
          <a:ln>
            <a:noFill/>
          </a:ln>
        </p:spPr>
      </p:pic>
      <p:pic>
        <p:nvPicPr>
          <p:cNvPr id="7" name="Google Shape;277;p26"/>
          <p:cNvPicPr preferRelativeResize="0"/>
          <p:nvPr/>
        </p:nvPicPr>
        <p:blipFill rotWithShape="1">
          <a:blip r:embed="rId5">
            <a:alphaModFix/>
          </a:blip>
          <a:srcRect l="1996" r="2006"/>
          <a:stretch/>
        </p:blipFill>
        <p:spPr>
          <a:xfrm>
            <a:off x="4431970" y="3047276"/>
            <a:ext cx="495795" cy="379281"/>
          </a:xfrm>
          <a:prstGeom prst="rect">
            <a:avLst/>
          </a:prstGeom>
          <a:noFill/>
          <a:ln>
            <a:noFill/>
          </a:ln>
        </p:spPr>
      </p:pic>
      <p:pic>
        <p:nvPicPr>
          <p:cNvPr id="8" name="Google Shape;278;p26"/>
          <p:cNvPicPr preferRelativeResize="0"/>
          <p:nvPr/>
        </p:nvPicPr>
        <p:blipFill>
          <a:blip r:embed="rId6">
            <a:alphaModFix/>
          </a:blip>
          <a:stretch>
            <a:fillRect/>
          </a:stretch>
        </p:blipFill>
        <p:spPr>
          <a:xfrm>
            <a:off x="3082326" y="3770935"/>
            <a:ext cx="251962" cy="239112"/>
          </a:xfrm>
          <a:prstGeom prst="rect">
            <a:avLst/>
          </a:prstGeom>
          <a:noFill/>
          <a:ln>
            <a:noFill/>
          </a:ln>
        </p:spPr>
      </p:pic>
      <p:pic>
        <p:nvPicPr>
          <p:cNvPr id="9" name="Google Shape;279;p26"/>
          <p:cNvPicPr preferRelativeResize="0"/>
          <p:nvPr/>
        </p:nvPicPr>
        <p:blipFill>
          <a:blip r:embed="rId7">
            <a:alphaModFix/>
          </a:blip>
          <a:stretch>
            <a:fillRect/>
          </a:stretch>
        </p:blipFill>
        <p:spPr>
          <a:xfrm>
            <a:off x="2280338" y="3752785"/>
            <a:ext cx="609584" cy="338054"/>
          </a:xfrm>
          <a:prstGeom prst="rect">
            <a:avLst/>
          </a:prstGeom>
          <a:noFill/>
          <a:ln>
            <a:noFill/>
          </a:ln>
        </p:spPr>
      </p:pic>
      <p:pic>
        <p:nvPicPr>
          <p:cNvPr id="10" name="Google Shape;280;p26"/>
          <p:cNvPicPr preferRelativeResize="0"/>
          <p:nvPr/>
        </p:nvPicPr>
        <p:blipFill>
          <a:blip r:embed="rId8">
            <a:alphaModFix/>
          </a:blip>
          <a:stretch>
            <a:fillRect/>
          </a:stretch>
        </p:blipFill>
        <p:spPr>
          <a:xfrm>
            <a:off x="5243770" y="3712728"/>
            <a:ext cx="609584" cy="480972"/>
          </a:xfrm>
          <a:prstGeom prst="rect">
            <a:avLst/>
          </a:prstGeom>
          <a:noFill/>
          <a:ln>
            <a:noFill/>
          </a:ln>
        </p:spPr>
      </p:pic>
      <p:pic>
        <p:nvPicPr>
          <p:cNvPr id="11" name="Google Shape;281;p26"/>
          <p:cNvPicPr preferRelativeResize="0"/>
          <p:nvPr/>
        </p:nvPicPr>
        <p:blipFill>
          <a:blip r:embed="rId9">
            <a:alphaModFix/>
          </a:blip>
          <a:stretch>
            <a:fillRect/>
          </a:stretch>
        </p:blipFill>
        <p:spPr>
          <a:xfrm>
            <a:off x="5210757" y="1727812"/>
            <a:ext cx="675610" cy="511118"/>
          </a:xfrm>
          <a:prstGeom prst="rect">
            <a:avLst/>
          </a:prstGeom>
          <a:noFill/>
          <a:ln>
            <a:noFill/>
          </a:ln>
        </p:spPr>
      </p:pic>
      <p:pic>
        <p:nvPicPr>
          <p:cNvPr id="12" name="Google Shape;282;p26"/>
          <p:cNvPicPr preferRelativeResize="0"/>
          <p:nvPr/>
        </p:nvPicPr>
        <p:blipFill>
          <a:blip r:embed="rId10">
            <a:alphaModFix/>
          </a:blip>
          <a:stretch>
            <a:fillRect/>
          </a:stretch>
        </p:blipFill>
        <p:spPr>
          <a:xfrm>
            <a:off x="5210757" y="2328876"/>
            <a:ext cx="675610" cy="501790"/>
          </a:xfrm>
          <a:prstGeom prst="rect">
            <a:avLst/>
          </a:prstGeom>
          <a:noFill/>
          <a:ln>
            <a:noFill/>
          </a:ln>
        </p:spPr>
      </p:pic>
      <p:pic>
        <p:nvPicPr>
          <p:cNvPr id="13" name="Google Shape;283;p26"/>
          <p:cNvPicPr preferRelativeResize="0"/>
          <p:nvPr/>
        </p:nvPicPr>
        <p:blipFill>
          <a:blip r:embed="rId11">
            <a:alphaModFix/>
          </a:blip>
          <a:stretch>
            <a:fillRect/>
          </a:stretch>
        </p:blipFill>
        <p:spPr>
          <a:xfrm>
            <a:off x="5243773" y="2920601"/>
            <a:ext cx="609584" cy="505958"/>
          </a:xfrm>
          <a:prstGeom prst="rect">
            <a:avLst/>
          </a:prstGeom>
          <a:noFill/>
          <a:ln>
            <a:noFill/>
          </a:ln>
        </p:spPr>
      </p:pic>
      <p:pic>
        <p:nvPicPr>
          <p:cNvPr id="14" name="Google Shape;284;p26"/>
          <p:cNvPicPr preferRelativeResize="0"/>
          <p:nvPr/>
        </p:nvPicPr>
        <p:blipFill>
          <a:blip r:embed="rId12">
            <a:alphaModFix/>
          </a:blip>
          <a:stretch>
            <a:fillRect/>
          </a:stretch>
        </p:blipFill>
        <p:spPr>
          <a:xfrm>
            <a:off x="1383938" y="1179957"/>
            <a:ext cx="2775002" cy="604931"/>
          </a:xfrm>
          <a:prstGeom prst="rect">
            <a:avLst/>
          </a:prstGeom>
          <a:noFill/>
          <a:ln>
            <a:noFill/>
          </a:ln>
        </p:spPr>
      </p:pic>
      <p:pic>
        <p:nvPicPr>
          <p:cNvPr id="15" name="Google Shape;285;p26"/>
          <p:cNvPicPr preferRelativeResize="0"/>
          <p:nvPr/>
        </p:nvPicPr>
        <p:blipFill>
          <a:blip r:embed="rId13">
            <a:alphaModFix/>
          </a:blip>
          <a:stretch>
            <a:fillRect/>
          </a:stretch>
        </p:blipFill>
        <p:spPr>
          <a:xfrm>
            <a:off x="5402271" y="3426559"/>
            <a:ext cx="292601" cy="329810"/>
          </a:xfrm>
          <a:prstGeom prst="rect">
            <a:avLst/>
          </a:prstGeom>
          <a:noFill/>
          <a:ln>
            <a:noFill/>
          </a:ln>
        </p:spPr>
      </p:pic>
      <p:sp>
        <p:nvSpPr>
          <p:cNvPr id="16" name="Google Shape;286;p26"/>
          <p:cNvSpPr/>
          <p:nvPr/>
        </p:nvSpPr>
        <p:spPr>
          <a:xfrm>
            <a:off x="2952378" y="3635009"/>
            <a:ext cx="511875" cy="510975"/>
          </a:xfrm>
          <a:prstGeom prst="ellipse">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7" name="Google Shape;287;p26"/>
          <p:cNvCxnSpPr>
            <a:stCxn id="11" idx="1"/>
            <a:endCxn id="16" idx="6"/>
          </p:cNvCxnSpPr>
          <p:nvPr/>
        </p:nvCxnSpPr>
        <p:spPr>
          <a:xfrm flipH="1">
            <a:off x="3464306" y="1983371"/>
            <a:ext cx="1746450" cy="1907100"/>
          </a:xfrm>
          <a:prstGeom prst="straightConnector1">
            <a:avLst/>
          </a:prstGeom>
          <a:noFill/>
          <a:ln w="9525" cap="flat" cmpd="sng">
            <a:solidFill>
              <a:schemeClr val="dk2"/>
            </a:solidFill>
            <a:prstDash val="solid"/>
            <a:round/>
            <a:headEnd type="none" w="med" len="med"/>
            <a:tailEnd type="triangle" w="med" len="med"/>
          </a:ln>
        </p:spPr>
      </p:cxnSp>
      <p:cxnSp>
        <p:nvCxnSpPr>
          <p:cNvPr id="18" name="Google Shape;288;p26"/>
          <p:cNvCxnSpPr>
            <a:stCxn id="12" idx="1"/>
            <a:endCxn id="16" idx="6"/>
          </p:cNvCxnSpPr>
          <p:nvPr/>
        </p:nvCxnSpPr>
        <p:spPr>
          <a:xfrm flipH="1">
            <a:off x="3464306" y="2579771"/>
            <a:ext cx="1746450" cy="1310625"/>
          </a:xfrm>
          <a:prstGeom prst="straightConnector1">
            <a:avLst/>
          </a:prstGeom>
          <a:noFill/>
          <a:ln w="9525" cap="flat" cmpd="sng">
            <a:solidFill>
              <a:schemeClr val="dk2"/>
            </a:solidFill>
            <a:prstDash val="solid"/>
            <a:round/>
            <a:headEnd type="none" w="med" len="med"/>
            <a:tailEnd type="triangle" w="med" len="med"/>
          </a:ln>
        </p:spPr>
      </p:cxnSp>
      <p:cxnSp>
        <p:nvCxnSpPr>
          <p:cNvPr id="19" name="Google Shape;289;p26"/>
          <p:cNvCxnSpPr>
            <a:stCxn id="13" idx="1"/>
            <a:endCxn id="16" idx="6"/>
          </p:cNvCxnSpPr>
          <p:nvPr/>
        </p:nvCxnSpPr>
        <p:spPr>
          <a:xfrm flipH="1">
            <a:off x="3464247" y="3173580"/>
            <a:ext cx="1779525" cy="716850"/>
          </a:xfrm>
          <a:prstGeom prst="straightConnector1">
            <a:avLst/>
          </a:prstGeom>
          <a:noFill/>
          <a:ln w="9525" cap="flat" cmpd="sng">
            <a:solidFill>
              <a:schemeClr val="dk2"/>
            </a:solidFill>
            <a:prstDash val="solid"/>
            <a:round/>
            <a:headEnd type="none" w="med" len="med"/>
            <a:tailEnd type="triangle" w="med" len="med"/>
          </a:ln>
        </p:spPr>
      </p:cxnSp>
      <p:cxnSp>
        <p:nvCxnSpPr>
          <p:cNvPr id="20" name="Google Shape;290;p26"/>
          <p:cNvCxnSpPr>
            <a:stCxn id="10" idx="1"/>
            <a:endCxn id="16" idx="6"/>
          </p:cNvCxnSpPr>
          <p:nvPr/>
        </p:nvCxnSpPr>
        <p:spPr>
          <a:xfrm rot="10800000">
            <a:off x="3464244" y="3890439"/>
            <a:ext cx="1779525" cy="62775"/>
          </a:xfrm>
          <a:prstGeom prst="straightConnector1">
            <a:avLst/>
          </a:prstGeom>
          <a:noFill/>
          <a:ln w="9525" cap="flat" cmpd="sng">
            <a:solidFill>
              <a:schemeClr val="dk2"/>
            </a:solidFill>
            <a:prstDash val="solid"/>
            <a:round/>
            <a:headEnd type="none" w="med" len="med"/>
            <a:tailEnd type="triangle" w="med" len="med"/>
          </a:ln>
        </p:spPr>
      </p:cxnSp>
      <p:sp>
        <p:nvSpPr>
          <p:cNvPr id="21" name="Google Shape;291;p26"/>
          <p:cNvSpPr txBox="1"/>
          <p:nvPr/>
        </p:nvSpPr>
        <p:spPr>
          <a:xfrm>
            <a:off x="5992538" y="2581538"/>
            <a:ext cx="1958625" cy="427050"/>
          </a:xfrm>
          <a:prstGeom prst="rect">
            <a:avLst/>
          </a:prstGeom>
          <a:noFill/>
          <a:ln>
            <a:noFill/>
          </a:ln>
        </p:spPr>
        <p:txBody>
          <a:bodyPr spcFirstLastPara="1" wrap="square" lIns="68569" tIns="68569" rIns="68569" bIns="68569" anchor="t" anchorCtr="0">
            <a:noAutofit/>
          </a:bodyPr>
          <a:lstStyle/>
          <a:p>
            <a:r>
              <a:rPr lang="en-US" altLang="zh-TW" sz="1800" b="1"/>
              <a:t>Backward Pass</a:t>
            </a:r>
            <a:endParaRPr sz="1800" b="1"/>
          </a:p>
        </p:txBody>
      </p:sp>
      <p:pic>
        <p:nvPicPr>
          <p:cNvPr id="22" name="Google Shape;292;p26"/>
          <p:cNvPicPr preferRelativeResize="0"/>
          <p:nvPr/>
        </p:nvPicPr>
        <p:blipFill>
          <a:blip r:embed="rId14">
            <a:alphaModFix/>
          </a:blip>
          <a:stretch>
            <a:fillRect/>
          </a:stretch>
        </p:blipFill>
        <p:spPr>
          <a:xfrm>
            <a:off x="2840410" y="4261098"/>
            <a:ext cx="735806" cy="292894"/>
          </a:xfrm>
          <a:prstGeom prst="rect">
            <a:avLst/>
          </a:prstGeom>
          <a:noFill/>
          <a:ln>
            <a:noFill/>
          </a:ln>
        </p:spPr>
      </p:pic>
      <p:pic>
        <p:nvPicPr>
          <p:cNvPr id="23" name="Google Shape;293;p26"/>
          <p:cNvPicPr preferRelativeResize="0"/>
          <p:nvPr/>
        </p:nvPicPr>
        <p:blipFill>
          <a:blip r:embed="rId15">
            <a:alphaModFix/>
          </a:blip>
          <a:stretch>
            <a:fillRect/>
          </a:stretch>
        </p:blipFill>
        <p:spPr>
          <a:xfrm>
            <a:off x="5002069" y="4264678"/>
            <a:ext cx="1092994" cy="285750"/>
          </a:xfrm>
          <a:prstGeom prst="rect">
            <a:avLst/>
          </a:prstGeom>
          <a:noFill/>
          <a:ln>
            <a:noFill/>
          </a:ln>
        </p:spPr>
      </p:pic>
      <p:pic>
        <p:nvPicPr>
          <p:cNvPr id="24" name="Google Shape;294;p26"/>
          <p:cNvPicPr preferRelativeResize="0"/>
          <p:nvPr/>
        </p:nvPicPr>
        <p:blipFill rotWithShape="1">
          <a:blip r:embed="rId16">
            <a:alphaModFix/>
          </a:blip>
          <a:srcRect t="14192" r="22946"/>
          <a:stretch/>
        </p:blipFill>
        <p:spPr>
          <a:xfrm>
            <a:off x="1604850" y="3736294"/>
            <a:ext cx="375750" cy="371044"/>
          </a:xfrm>
          <a:prstGeom prst="rect">
            <a:avLst/>
          </a:prstGeom>
          <a:noFill/>
          <a:ln>
            <a:noFill/>
          </a:ln>
        </p:spPr>
      </p:pic>
      <p:cxnSp>
        <p:nvCxnSpPr>
          <p:cNvPr id="25" name="Google Shape;295;p26"/>
          <p:cNvCxnSpPr>
            <a:stCxn id="9" idx="1"/>
            <a:endCxn id="24" idx="3"/>
          </p:cNvCxnSpPr>
          <p:nvPr/>
        </p:nvCxnSpPr>
        <p:spPr>
          <a:xfrm rot="10800000">
            <a:off x="1980638" y="3921812"/>
            <a:ext cx="299700" cy="0"/>
          </a:xfrm>
          <a:prstGeom prst="straightConnector1">
            <a:avLst/>
          </a:prstGeom>
          <a:noFill/>
          <a:ln w="28575" cap="flat" cmpd="sng">
            <a:solidFill>
              <a:schemeClr val="dk2"/>
            </a:solidFill>
            <a:prstDash val="solid"/>
            <a:round/>
            <a:headEnd type="none" w="med" len="med"/>
            <a:tailEnd type="triangle" w="med" len="med"/>
          </a:ln>
        </p:spPr>
      </p:cxnSp>
      <p:sp>
        <p:nvSpPr>
          <p:cNvPr id="26" name="文字方塊 25"/>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719301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1" name="Google Shape;91;p20"/>
          <p:cNvPicPr preferRelativeResize="0"/>
          <p:nvPr/>
        </p:nvPicPr>
        <p:blipFill>
          <a:blip r:embed="rId3">
            <a:alphaModFix/>
          </a:blip>
          <a:stretch>
            <a:fillRect/>
          </a:stretch>
        </p:blipFill>
        <p:spPr>
          <a:xfrm>
            <a:off x="403924" y="840535"/>
            <a:ext cx="7700099" cy="2167925"/>
          </a:xfrm>
          <a:prstGeom prst="rect">
            <a:avLst/>
          </a:prstGeom>
          <a:noFill/>
          <a:ln>
            <a:noFill/>
          </a:ln>
        </p:spPr>
      </p:pic>
      <p:sp>
        <p:nvSpPr>
          <p:cNvPr id="3" name="標題 2"/>
          <p:cNvSpPr>
            <a:spLocks noGrp="1"/>
          </p:cNvSpPr>
          <p:nvPr>
            <p:ph type="title"/>
          </p:nvPr>
        </p:nvSpPr>
        <p:spPr/>
        <p:txBody>
          <a:bodyPr/>
          <a:lstStyle/>
          <a:p>
            <a:r>
              <a:rPr lang="en-US" altLang="zh-TW" dirty="0" smtClean="0"/>
              <a:t>Backpropagation – Example (1/3)</a:t>
            </a:r>
            <a:endParaRPr lang="zh-TW" altLang="en-US" dirty="0"/>
          </a:p>
        </p:txBody>
      </p:sp>
      <p:sp>
        <p:nvSpPr>
          <p:cNvPr id="5" name="矩形 4"/>
          <p:cNvSpPr/>
          <p:nvPr/>
        </p:nvSpPr>
        <p:spPr>
          <a:xfrm>
            <a:off x="5916691" y="840534"/>
            <a:ext cx="2411506" cy="773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94" y="3280454"/>
            <a:ext cx="18383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1009005" y="3918139"/>
            <a:ext cx="950901" cy="307777"/>
          </a:xfrm>
          <a:prstGeom prst="rect">
            <a:avLst/>
          </a:prstGeom>
          <a:noFill/>
        </p:spPr>
        <p:txBody>
          <a:bodyPr wrap="none" rtlCol="0">
            <a:spAutoFit/>
          </a:bodyPr>
          <a:lstStyle/>
          <a:p>
            <a:r>
              <a:rPr lang="en-US" altLang="zh-TW" dirty="0">
                <a:latin typeface="+mn-lt"/>
              </a:rPr>
              <a:t>(</a:t>
            </a:r>
            <a:r>
              <a:rPr lang="en-US" altLang="zh-TW" dirty="0" smtClean="0">
                <a:latin typeface="+mn-lt"/>
              </a:rPr>
              <a:t>Sigmoid)</a:t>
            </a:r>
            <a:endParaRPr lang="zh-TW" altLang="en-US" dirty="0">
              <a:latin typeface="+mn-lt"/>
            </a:endParaRPr>
          </a:p>
        </p:txBody>
      </p:sp>
      <mc:AlternateContent xmlns:mc="http://schemas.openxmlformats.org/markup-compatibility/2006" xmlns:a14="http://schemas.microsoft.com/office/drawing/2010/main">
        <mc:Choice Requires="a14">
          <p:sp>
            <p:nvSpPr>
              <p:cNvPr id="6" name="文字方塊 5"/>
              <p:cNvSpPr txBox="1"/>
              <p:nvPr/>
            </p:nvSpPr>
            <p:spPr>
              <a:xfrm>
                <a:off x="6441702" y="840535"/>
                <a:ext cx="2227729" cy="800540"/>
              </a:xfrm>
              <a:prstGeom prst="rect">
                <a:avLst/>
              </a:prstGeom>
              <a:noFill/>
            </p:spPr>
            <p:txBody>
              <a:bodyPr wrap="square" rtlCol="0">
                <a:spAutoFit/>
              </a:bodyPr>
              <a:lstStyle/>
              <a:p>
                <a:r>
                  <a:rPr lang="zh-TW" altLang="en-US" sz="1800" b="1" dirty="0">
                    <a:latin typeface="+mn-lt"/>
                    <a:ea typeface="+mn-ea"/>
                  </a:rPr>
                  <a:t>獲取梯</a:t>
                </a:r>
                <a:r>
                  <a:rPr lang="zh-TW" altLang="en-US" sz="1800" b="1" dirty="0" smtClean="0">
                    <a:latin typeface="+mn-lt"/>
                    <a:ea typeface="+mn-ea"/>
                  </a:rPr>
                  <a:t>度</a:t>
                </a:r>
                <a:r>
                  <a:rPr lang="zh-TW" altLang="en-US" sz="1800" dirty="0" smtClean="0">
                    <a:latin typeface="+mn-lt"/>
                    <a:ea typeface="+mn-ea"/>
                  </a:rPr>
                  <a:t>  </a:t>
                </a:r>
                <a14:m>
                  <m:oMath xmlns:m="http://schemas.openxmlformats.org/officeDocument/2006/math">
                    <m:f>
                      <m:fPr>
                        <m:ctrlPr>
                          <a:rPr lang="en-US" altLang="zh-TW" sz="2800" b="1" i="1" smtClean="0">
                            <a:latin typeface="Cambria Math"/>
                            <a:ea typeface="+mn-ea"/>
                          </a:rPr>
                        </m:ctrlPr>
                      </m:fPr>
                      <m:num>
                        <m:r>
                          <a:rPr lang="zh-TW" altLang="en-US" sz="2800" b="1" i="1" smtClean="0">
                            <a:latin typeface="Cambria Math"/>
                            <a:ea typeface="+mn-ea"/>
                          </a:rPr>
                          <m:t>𝝏</m:t>
                        </m:r>
                        <m:r>
                          <a:rPr lang="en-US" altLang="zh-TW" sz="2800" b="1" i="1" smtClean="0">
                            <a:latin typeface="Cambria Math"/>
                            <a:ea typeface="+mn-ea"/>
                          </a:rPr>
                          <m:t>𝑳</m:t>
                        </m:r>
                      </m:num>
                      <m:den>
                        <m:r>
                          <a:rPr lang="zh-TW" altLang="en-US" sz="2800" b="1" i="1">
                            <a:latin typeface="Cambria Math"/>
                            <a:ea typeface="+mn-ea"/>
                          </a:rPr>
                          <m:t>𝝏</m:t>
                        </m:r>
                        <m:sSubSup>
                          <m:sSubSupPr>
                            <m:ctrlPr>
                              <a:rPr lang="en-US" altLang="zh-TW" sz="2800" b="1" i="1">
                                <a:latin typeface="Cambria Math"/>
                                <a:ea typeface="+mn-ea"/>
                              </a:rPr>
                            </m:ctrlPr>
                          </m:sSubSupPr>
                          <m:e>
                            <m:r>
                              <a:rPr lang="en-US" altLang="zh-TW" sz="2800" b="1" i="1" smtClean="0">
                                <a:latin typeface="Cambria Math"/>
                                <a:ea typeface="+mn-ea"/>
                              </a:rPr>
                              <m:t>𝒘</m:t>
                            </m:r>
                          </m:e>
                          <m:sub>
                            <m:r>
                              <a:rPr lang="en-US" altLang="zh-TW" sz="2800" b="1" i="1">
                                <a:latin typeface="Cambria Math"/>
                                <a:ea typeface="+mn-ea"/>
                              </a:rPr>
                              <m:t>𝟏</m:t>
                            </m:r>
                            <m:r>
                              <a:rPr lang="en-US" altLang="zh-TW" sz="2800" b="1" i="1" smtClean="0">
                                <a:latin typeface="Cambria Math"/>
                                <a:ea typeface="+mn-ea"/>
                              </a:rPr>
                              <m:t>𝟏</m:t>
                            </m:r>
                          </m:sub>
                          <m:sup>
                            <m:r>
                              <a:rPr lang="en-US" altLang="zh-TW" sz="2800" b="1" i="1" smtClean="0">
                                <a:latin typeface="Cambria Math"/>
                                <a:ea typeface="+mn-ea"/>
                              </a:rPr>
                              <m:t>𝟏</m:t>
                            </m:r>
                          </m:sup>
                        </m:sSubSup>
                      </m:den>
                    </m:f>
                  </m:oMath>
                </a14:m>
                <a:endParaRPr lang="zh-TW" altLang="en-US" b="1" dirty="0">
                  <a:latin typeface="+mn-lt"/>
                  <a:ea typeface="+mn-ea"/>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6441702" y="840535"/>
                <a:ext cx="2227729" cy="800540"/>
              </a:xfrm>
              <a:prstGeom prst="rect">
                <a:avLst/>
              </a:prstGeom>
              <a:blipFill rotWithShape="1">
                <a:blip r:embed="rId5"/>
                <a:stretch>
                  <a:fillRect l="-2466"/>
                </a:stretch>
              </a:blipFill>
            </p:spPr>
            <p:txBody>
              <a:bodyPr/>
              <a:lstStyle/>
              <a:p>
                <a:r>
                  <a:rPr lang="zh-TW" altLang="en-US">
                    <a:noFill/>
                  </a:rPr>
                  <a:t> </a:t>
                </a:r>
              </a:p>
            </p:txBody>
          </p:sp>
        </mc:Fallback>
      </mc:AlternateContent>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7852" y="3280454"/>
            <a:ext cx="4133850"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文字方塊 7"/>
              <p:cNvSpPr txBox="1"/>
              <p:nvPr/>
            </p:nvSpPr>
            <p:spPr>
              <a:xfrm>
                <a:off x="6643541" y="3672559"/>
                <a:ext cx="1841979" cy="553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600" b="1" i="1" smtClean="0">
                          <a:latin typeface="Cambria Math"/>
                        </a:rPr>
                        <m:t>𝑳</m:t>
                      </m:r>
                      <m:d>
                        <m:dPr>
                          <m:ctrlPr>
                            <a:rPr lang="en-US" altLang="zh-TW" sz="1600" b="1" i="1" smtClean="0">
                              <a:latin typeface="Cambria Math"/>
                            </a:rPr>
                          </m:ctrlPr>
                        </m:dPr>
                        <m:e>
                          <m:r>
                            <a:rPr lang="zh-TW" altLang="en-US" sz="1600" b="1" i="1" smtClean="0">
                              <a:latin typeface="Cambria Math"/>
                            </a:rPr>
                            <m:t>𝜽</m:t>
                          </m:r>
                        </m:e>
                      </m:d>
                      <m:r>
                        <a:rPr lang="en-US" altLang="zh-TW" sz="1600" b="1" i="1" smtClean="0">
                          <a:latin typeface="Cambria Math"/>
                        </a:rPr>
                        <m:t>=</m:t>
                      </m:r>
                      <m:f>
                        <m:fPr>
                          <m:ctrlPr>
                            <a:rPr lang="en-US" altLang="zh-TW" sz="1600" b="1" i="1" smtClean="0">
                              <a:latin typeface="Cambria Math"/>
                            </a:rPr>
                          </m:ctrlPr>
                        </m:fPr>
                        <m:num>
                          <m:r>
                            <a:rPr lang="en-US" altLang="zh-TW" sz="1600" b="1" i="1" smtClean="0">
                              <a:latin typeface="Cambria Math"/>
                            </a:rPr>
                            <m:t>𝟏</m:t>
                          </m:r>
                        </m:num>
                        <m:den>
                          <m:r>
                            <a:rPr lang="en-US" altLang="zh-TW" sz="1600" b="1" i="1" smtClean="0">
                              <a:latin typeface="Cambria Math"/>
                            </a:rPr>
                            <m:t>𝟐</m:t>
                          </m:r>
                        </m:den>
                      </m:f>
                      <m:sSup>
                        <m:sSupPr>
                          <m:ctrlPr>
                            <a:rPr lang="en-US" altLang="zh-TW" sz="1600" b="1" i="1" smtClean="0">
                              <a:latin typeface="Cambria Math"/>
                            </a:rPr>
                          </m:ctrlPr>
                        </m:sSupPr>
                        <m:e>
                          <m:r>
                            <a:rPr lang="en-US" altLang="zh-TW" sz="1600" b="1" i="1" smtClean="0">
                              <a:latin typeface="Cambria Math"/>
                            </a:rPr>
                            <m:t>(</m:t>
                          </m:r>
                          <m:acc>
                            <m:accPr>
                              <m:chr m:val="̂"/>
                              <m:ctrlPr>
                                <a:rPr lang="en-US" altLang="zh-TW" sz="1600" b="1" i="1" smtClean="0">
                                  <a:latin typeface="Cambria Math"/>
                                </a:rPr>
                              </m:ctrlPr>
                            </m:accPr>
                            <m:e>
                              <m:r>
                                <a:rPr lang="en-US" altLang="zh-TW" sz="1600" b="1" i="1" smtClean="0">
                                  <a:latin typeface="Cambria Math"/>
                                </a:rPr>
                                <m:t>𝒚</m:t>
                              </m:r>
                            </m:e>
                          </m:acc>
                          <m:r>
                            <a:rPr lang="en-US" altLang="zh-TW" sz="1600" b="1" i="1" smtClean="0">
                              <a:latin typeface="Cambria Math"/>
                            </a:rPr>
                            <m:t>−</m:t>
                          </m:r>
                          <m:r>
                            <a:rPr lang="en-US" altLang="zh-TW" sz="1600" b="1" i="1" smtClean="0">
                              <a:latin typeface="Cambria Math"/>
                            </a:rPr>
                            <m:t>𝒚</m:t>
                          </m:r>
                          <m:r>
                            <a:rPr lang="en-US" altLang="zh-TW" sz="1600" b="1" i="1" smtClean="0">
                              <a:latin typeface="Cambria Math"/>
                            </a:rPr>
                            <m:t>)</m:t>
                          </m:r>
                        </m:e>
                        <m:sup>
                          <m:r>
                            <a:rPr lang="en-US" altLang="zh-TW" sz="1600" b="1" i="1" smtClean="0">
                              <a:latin typeface="Cambria Math"/>
                            </a:rPr>
                            <m:t>𝟐</m:t>
                          </m:r>
                        </m:sup>
                      </m:sSup>
                    </m:oMath>
                  </m:oMathPara>
                </a14:m>
                <a:endParaRPr lang="zh-TW" altLang="en-US" sz="1600" b="1"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643541" y="3672559"/>
                <a:ext cx="1841979" cy="553357"/>
              </a:xfrm>
              <a:prstGeom prst="rect">
                <a:avLst/>
              </a:prstGeom>
              <a:blipFill rotWithShape="1">
                <a:blip r:embed="rId7"/>
                <a:stretch>
                  <a:fillRect/>
                </a:stretch>
              </a:blipFill>
            </p:spPr>
            <p:txBody>
              <a:bodyPr/>
              <a:lstStyle/>
              <a:p>
                <a:r>
                  <a:rPr lang="zh-TW" altLang="en-US">
                    <a:noFill/>
                  </a:rPr>
                  <a:t> </a:t>
                </a:r>
              </a:p>
            </p:txBody>
          </p:sp>
        </mc:Fallback>
      </mc:AlternateContent>
      <p:sp>
        <p:nvSpPr>
          <p:cNvPr id="27" name="文字方塊 26"/>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a:latin typeface="+mn-lt"/>
              </a:rPr>
              <a:t>逢甲資工康文瑋</a:t>
            </a:r>
          </a:p>
        </p:txBody>
      </p:sp>
    </p:spTree>
    <p:extLst>
      <p:ext uri="{BB962C8B-B14F-4D97-AF65-F5344CB8AC3E}">
        <p14:creationId xmlns:p14="http://schemas.microsoft.com/office/powerpoint/2010/main" val="76479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grpSp>
        <p:nvGrpSpPr>
          <p:cNvPr id="94" name="Google Shape;94;p20"/>
          <p:cNvGrpSpPr/>
          <p:nvPr/>
        </p:nvGrpSpPr>
        <p:grpSpPr>
          <a:xfrm>
            <a:off x="219511" y="2069175"/>
            <a:ext cx="3707034" cy="993345"/>
            <a:chOff x="138825" y="3431855"/>
            <a:chExt cx="4017189" cy="993345"/>
          </a:xfrm>
        </p:grpSpPr>
        <p:pic>
          <p:nvPicPr>
            <p:cNvPr id="95" name="Google Shape;95;p20"/>
            <p:cNvPicPr preferRelativeResize="0"/>
            <p:nvPr/>
          </p:nvPicPr>
          <p:blipFill>
            <a:blip r:embed="rId3">
              <a:alphaModFix/>
            </a:blip>
            <a:stretch>
              <a:fillRect/>
            </a:stretch>
          </p:blipFill>
          <p:spPr>
            <a:xfrm>
              <a:off x="138825" y="3799275"/>
              <a:ext cx="4017189" cy="625925"/>
            </a:xfrm>
            <a:prstGeom prst="rect">
              <a:avLst/>
            </a:prstGeom>
            <a:noFill/>
            <a:ln>
              <a:noFill/>
            </a:ln>
          </p:spPr>
        </p:pic>
        <p:sp>
          <p:nvSpPr>
            <p:cNvPr id="96" name="Google Shape;96;p20"/>
            <p:cNvSpPr txBox="1"/>
            <p:nvPr/>
          </p:nvSpPr>
          <p:spPr>
            <a:xfrm>
              <a:off x="1026325" y="3431855"/>
              <a:ext cx="400500"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b="1" dirty="0">
                  <a:solidFill>
                    <a:srgbClr val="FF0000"/>
                  </a:solidFill>
                  <a:latin typeface="Times New Roman"/>
                  <a:ea typeface="Times New Roman"/>
                  <a:cs typeface="Times New Roman"/>
                  <a:sym typeface="Times New Roman"/>
                </a:rPr>
                <a:t>1.</a:t>
              </a:r>
              <a:endParaRPr sz="1800" b="1" dirty="0">
                <a:solidFill>
                  <a:srgbClr val="FF0000"/>
                </a:solidFill>
                <a:latin typeface="Times New Roman"/>
                <a:ea typeface="Times New Roman"/>
                <a:cs typeface="Times New Roman"/>
                <a:sym typeface="Times New Roman"/>
              </a:endParaRPr>
            </a:p>
          </p:txBody>
        </p:sp>
      </p:grpSp>
      <p:grpSp>
        <p:nvGrpSpPr>
          <p:cNvPr id="97" name="Google Shape;97;p20"/>
          <p:cNvGrpSpPr/>
          <p:nvPr/>
        </p:nvGrpSpPr>
        <p:grpSpPr>
          <a:xfrm>
            <a:off x="237441" y="2078140"/>
            <a:ext cx="4899340" cy="1669108"/>
            <a:chOff x="138825" y="3369100"/>
            <a:chExt cx="5282147" cy="1774400"/>
          </a:xfrm>
        </p:grpSpPr>
        <p:pic>
          <p:nvPicPr>
            <p:cNvPr id="98" name="Google Shape;98;p20"/>
            <p:cNvPicPr preferRelativeResize="0"/>
            <p:nvPr/>
          </p:nvPicPr>
          <p:blipFill>
            <a:blip r:embed="rId4">
              <a:alphaModFix/>
            </a:blip>
            <a:stretch>
              <a:fillRect/>
            </a:stretch>
          </p:blipFill>
          <p:spPr>
            <a:xfrm>
              <a:off x="138825" y="4425200"/>
              <a:ext cx="5282147" cy="718300"/>
            </a:xfrm>
            <a:prstGeom prst="rect">
              <a:avLst/>
            </a:prstGeom>
            <a:noFill/>
            <a:ln>
              <a:noFill/>
            </a:ln>
          </p:spPr>
        </p:pic>
        <p:sp>
          <p:nvSpPr>
            <p:cNvPr id="99" name="Google Shape;99;p20"/>
            <p:cNvSpPr txBox="1"/>
            <p:nvPr/>
          </p:nvSpPr>
          <p:spPr>
            <a:xfrm>
              <a:off x="1754400" y="3369100"/>
              <a:ext cx="4005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b="1">
                  <a:solidFill>
                    <a:srgbClr val="FF0000"/>
                  </a:solidFill>
                  <a:latin typeface="Times New Roman"/>
                  <a:ea typeface="Times New Roman"/>
                  <a:cs typeface="Times New Roman"/>
                  <a:sym typeface="Times New Roman"/>
                </a:rPr>
                <a:t>2.</a:t>
              </a:r>
              <a:endParaRPr sz="1800" b="1">
                <a:solidFill>
                  <a:srgbClr val="FF0000"/>
                </a:solidFill>
                <a:latin typeface="Times New Roman"/>
                <a:ea typeface="Times New Roman"/>
                <a:cs typeface="Times New Roman"/>
                <a:sym typeface="Times New Roman"/>
              </a:endParaRPr>
            </a:p>
          </p:txBody>
        </p:sp>
      </p:grpSp>
      <p:grpSp>
        <p:nvGrpSpPr>
          <p:cNvPr id="100" name="Google Shape;100;p20"/>
          <p:cNvGrpSpPr/>
          <p:nvPr/>
        </p:nvGrpSpPr>
        <p:grpSpPr>
          <a:xfrm>
            <a:off x="237441" y="2078140"/>
            <a:ext cx="4217205" cy="2387408"/>
            <a:chOff x="220761" y="3395995"/>
            <a:chExt cx="4484528" cy="2387408"/>
          </a:xfrm>
        </p:grpSpPr>
        <p:pic>
          <p:nvPicPr>
            <p:cNvPr id="101" name="Google Shape;101;p20"/>
            <p:cNvPicPr preferRelativeResize="0"/>
            <p:nvPr/>
          </p:nvPicPr>
          <p:blipFill>
            <a:blip r:embed="rId5">
              <a:alphaModFix/>
            </a:blip>
            <a:stretch>
              <a:fillRect/>
            </a:stretch>
          </p:blipFill>
          <p:spPr>
            <a:xfrm>
              <a:off x="220761" y="5065103"/>
              <a:ext cx="4484528" cy="718300"/>
            </a:xfrm>
            <a:prstGeom prst="rect">
              <a:avLst/>
            </a:prstGeom>
            <a:noFill/>
            <a:ln>
              <a:noFill/>
            </a:ln>
          </p:spPr>
        </p:pic>
        <p:sp>
          <p:nvSpPr>
            <p:cNvPr id="102" name="Google Shape;102;p20"/>
            <p:cNvSpPr txBox="1"/>
            <p:nvPr/>
          </p:nvSpPr>
          <p:spPr>
            <a:xfrm>
              <a:off x="2307433" y="3395995"/>
              <a:ext cx="4005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b="1" dirty="0">
                  <a:solidFill>
                    <a:srgbClr val="FF0000"/>
                  </a:solidFill>
                  <a:latin typeface="Times New Roman"/>
                  <a:ea typeface="Times New Roman"/>
                  <a:cs typeface="Times New Roman"/>
                  <a:sym typeface="Times New Roman"/>
                </a:rPr>
                <a:t>3.</a:t>
              </a:r>
              <a:endParaRPr sz="1800" b="1" dirty="0">
                <a:solidFill>
                  <a:srgbClr val="FF0000"/>
                </a:solidFill>
                <a:latin typeface="Times New Roman"/>
                <a:ea typeface="Times New Roman"/>
                <a:cs typeface="Times New Roman"/>
                <a:sym typeface="Times New Roman"/>
              </a:endParaRPr>
            </a:p>
          </p:txBody>
        </p:sp>
      </p:grpSp>
      <p:sp>
        <p:nvSpPr>
          <p:cNvPr id="2" name="標題 1"/>
          <p:cNvSpPr>
            <a:spLocks noGrp="1"/>
          </p:cNvSpPr>
          <p:nvPr>
            <p:ph type="title"/>
          </p:nvPr>
        </p:nvSpPr>
        <p:spPr/>
        <p:txBody>
          <a:bodyPr/>
          <a:lstStyle/>
          <a:p>
            <a:r>
              <a:rPr lang="en-US" altLang="zh-TW" dirty="0" smtClean="0"/>
              <a:t>Backpropagation – Example (2/3)</a:t>
            </a:r>
            <a:endParaRPr lang="zh-TW" altLang="en-US" dirty="0"/>
          </a:p>
        </p:txBody>
      </p:sp>
      <p:pic>
        <p:nvPicPr>
          <p:cNvPr id="93" name="Google Shape;93;p20"/>
          <p:cNvPicPr preferRelativeResize="0"/>
          <p:nvPr/>
        </p:nvPicPr>
        <p:blipFill rotWithShape="1">
          <a:blip r:embed="rId6">
            <a:alphaModFix/>
          </a:blip>
          <a:srcRect b="16478"/>
          <a:stretch/>
        </p:blipFill>
        <p:spPr>
          <a:xfrm>
            <a:off x="138825" y="1096295"/>
            <a:ext cx="6760201" cy="1080875"/>
          </a:xfrm>
          <a:prstGeom prst="rect">
            <a:avLst/>
          </a:prstGeom>
          <a:noFill/>
          <a:ln>
            <a:noFill/>
          </a:ln>
        </p:spPr>
      </p:pic>
      <p:pic>
        <p:nvPicPr>
          <p:cNvPr id="91" name="Google Shape;91;p20"/>
          <p:cNvPicPr preferRelativeResize="0"/>
          <p:nvPr/>
        </p:nvPicPr>
        <p:blipFill>
          <a:blip r:embed="rId7">
            <a:alphaModFix/>
          </a:blip>
          <a:stretch>
            <a:fillRect/>
          </a:stretch>
        </p:blipFill>
        <p:spPr>
          <a:xfrm>
            <a:off x="5020241" y="268755"/>
            <a:ext cx="4095953" cy="1232975"/>
          </a:xfrm>
          <a:prstGeom prst="rect">
            <a:avLst/>
          </a:prstGeom>
          <a:noFill/>
          <a:ln>
            <a:noFill/>
          </a:ln>
        </p:spPr>
      </p:pic>
      <p:sp>
        <p:nvSpPr>
          <p:cNvPr id="15" name="矩形 14"/>
          <p:cNvSpPr/>
          <p:nvPr/>
        </p:nvSpPr>
        <p:spPr>
          <a:xfrm>
            <a:off x="8027889" y="268755"/>
            <a:ext cx="1128899" cy="377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Google Shape;109;p21"/>
          <p:cNvPicPr preferRelativeResize="0"/>
          <p:nvPr/>
        </p:nvPicPr>
        <p:blipFill>
          <a:blip r:embed="rId8">
            <a:alphaModFix/>
          </a:blip>
          <a:stretch>
            <a:fillRect/>
          </a:stretch>
        </p:blipFill>
        <p:spPr>
          <a:xfrm>
            <a:off x="5450519" y="2445560"/>
            <a:ext cx="3388660" cy="1875429"/>
          </a:xfrm>
          <a:prstGeom prst="rect">
            <a:avLst/>
          </a:prstGeom>
          <a:noFill/>
          <a:ln>
            <a:noFill/>
          </a:ln>
        </p:spPr>
      </p:pic>
      <p:sp>
        <p:nvSpPr>
          <p:cNvPr id="17" name="矩形 16"/>
          <p:cNvSpPr/>
          <p:nvPr/>
        </p:nvSpPr>
        <p:spPr>
          <a:xfrm>
            <a:off x="5477403" y="2298113"/>
            <a:ext cx="1128899" cy="377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solidFill>
                  <a:schemeClr val="tx1"/>
                </a:solidFill>
              </a:rPr>
              <a:t>依此類推</a:t>
            </a:r>
          </a:p>
        </p:txBody>
      </p:sp>
      <p:sp>
        <p:nvSpPr>
          <p:cNvPr id="18" name="文字方塊 17"/>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a:latin typeface="+mn-lt"/>
              </a:rPr>
              <a:t>逢甲資工康文瑋</a:t>
            </a:r>
          </a:p>
        </p:txBody>
      </p:sp>
    </p:spTree>
    <p:extLst>
      <p:ext uri="{BB962C8B-B14F-4D97-AF65-F5344CB8AC3E}">
        <p14:creationId xmlns:p14="http://schemas.microsoft.com/office/powerpoint/2010/main" val="333641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986131" y="808078"/>
            <a:ext cx="3635851" cy="2253875"/>
          </a:xfrm>
          <a:prstGeom prst="rect">
            <a:avLst/>
          </a:prstGeom>
          <a:noFill/>
          <a:ln>
            <a:noFill/>
          </a:ln>
        </p:spPr>
      </p:pic>
      <p:pic>
        <p:nvPicPr>
          <p:cNvPr id="112" name="Google Shape;112;p21"/>
          <p:cNvPicPr preferRelativeResize="0"/>
          <p:nvPr/>
        </p:nvPicPr>
        <p:blipFill>
          <a:blip r:embed="rId4">
            <a:alphaModFix/>
          </a:blip>
          <a:stretch>
            <a:fillRect/>
          </a:stretch>
        </p:blipFill>
        <p:spPr>
          <a:xfrm>
            <a:off x="4602275" y="1026167"/>
            <a:ext cx="4092215" cy="2035775"/>
          </a:xfrm>
          <a:prstGeom prst="rect">
            <a:avLst/>
          </a:prstGeom>
          <a:noFill/>
          <a:ln>
            <a:noFill/>
          </a:ln>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2275" y="3114619"/>
            <a:ext cx="2562225"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6131" y="3283870"/>
            <a:ext cx="2384611" cy="776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文字方塊 1"/>
              <p:cNvSpPr txBox="1"/>
              <p:nvPr/>
            </p:nvSpPr>
            <p:spPr>
              <a:xfrm>
                <a:off x="1030956" y="4132184"/>
                <a:ext cx="1658274" cy="5634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b="1" i="1" smtClean="0">
                              <a:latin typeface="Cambria Math"/>
                            </a:rPr>
                          </m:ctrlPr>
                        </m:fPr>
                        <m:num>
                          <m:r>
                            <a:rPr lang="zh-TW" altLang="en-US" b="1" i="1">
                              <a:latin typeface="Cambria Math"/>
                            </a:rPr>
                            <m:t>𝝏</m:t>
                          </m:r>
                          <m:r>
                            <a:rPr lang="en-US" altLang="zh-TW" b="1" i="1">
                              <a:latin typeface="Cambria Math"/>
                            </a:rPr>
                            <m:t>𝑳</m:t>
                          </m:r>
                        </m:num>
                        <m:den>
                          <m:r>
                            <a:rPr lang="zh-TW" altLang="en-US" b="1" i="1">
                              <a:latin typeface="Cambria Math"/>
                            </a:rPr>
                            <m:t>𝝏</m:t>
                          </m:r>
                          <m:sSubSup>
                            <m:sSubSupPr>
                              <m:ctrlPr>
                                <a:rPr lang="en-US" altLang="zh-TW" b="1" i="1">
                                  <a:latin typeface="Cambria Math"/>
                                </a:rPr>
                              </m:ctrlPr>
                            </m:sSubSupPr>
                            <m:e>
                              <m:r>
                                <a:rPr lang="en-US" altLang="zh-TW" b="1" i="1">
                                  <a:latin typeface="Cambria Math"/>
                                </a:rPr>
                                <m:t>𝒘</m:t>
                              </m:r>
                            </m:e>
                            <m:sub>
                              <m:r>
                                <a:rPr lang="en-US" altLang="zh-TW" b="1" i="1" smtClean="0">
                                  <a:latin typeface="Cambria Math"/>
                                </a:rPr>
                                <m:t>𝟐</m:t>
                              </m:r>
                              <m:r>
                                <a:rPr lang="en-US" altLang="zh-TW" b="1" i="1">
                                  <a:latin typeface="Cambria Math"/>
                                </a:rPr>
                                <m:t>𝟏</m:t>
                              </m:r>
                            </m:sub>
                            <m:sup>
                              <m:r>
                                <a:rPr lang="en-US" altLang="zh-TW" b="1" i="1" smtClean="0">
                                  <a:latin typeface="Cambria Math"/>
                                </a:rPr>
                                <m:t>𝟑</m:t>
                              </m:r>
                            </m:sup>
                          </m:sSubSup>
                        </m:den>
                      </m:f>
                      <m:r>
                        <a:rPr lang="en-US" altLang="zh-TW" b="1" i="1" smtClean="0">
                          <a:latin typeface="Cambria Math"/>
                        </a:rPr>
                        <m:t>=(</m:t>
                      </m:r>
                      <m:acc>
                        <m:accPr>
                          <m:chr m:val="̂"/>
                          <m:ctrlPr>
                            <a:rPr lang="en-US" altLang="zh-TW" b="1" i="1" smtClean="0">
                              <a:latin typeface="Cambria Math"/>
                            </a:rPr>
                          </m:ctrlPr>
                        </m:accPr>
                        <m:e>
                          <m:r>
                            <a:rPr lang="en-US" altLang="zh-TW" b="1" i="1" smtClean="0">
                              <a:latin typeface="Cambria Math"/>
                            </a:rPr>
                            <m:t>𝒚</m:t>
                          </m:r>
                        </m:e>
                      </m:acc>
                      <m:r>
                        <a:rPr lang="en-US" altLang="zh-TW" b="1" i="1" smtClean="0">
                          <a:latin typeface="Cambria Math"/>
                        </a:rPr>
                        <m:t>−</m:t>
                      </m:r>
                      <m:r>
                        <a:rPr lang="en-US" altLang="zh-TW" b="1" i="1" smtClean="0">
                          <a:latin typeface="Cambria Math"/>
                        </a:rPr>
                        <m:t>𝒚</m:t>
                      </m:r>
                      <m:r>
                        <a:rPr lang="en-US" altLang="zh-TW" b="1" i="1" smtClean="0">
                          <a:latin typeface="Cambria Math"/>
                        </a:rPr>
                        <m:t>)</m:t>
                      </m:r>
                      <m:sSubSup>
                        <m:sSubSupPr>
                          <m:ctrlPr>
                            <a:rPr lang="en-US" altLang="zh-TW" b="1" i="1">
                              <a:latin typeface="Cambria Math"/>
                            </a:rPr>
                          </m:ctrlPr>
                        </m:sSubSupPr>
                        <m:e>
                          <m:r>
                            <a:rPr lang="en-US" altLang="zh-TW" b="1" i="1" smtClean="0">
                              <a:latin typeface="Cambria Math"/>
                            </a:rPr>
                            <m:t>𝒂</m:t>
                          </m:r>
                        </m:e>
                        <m:sub>
                          <m:r>
                            <a:rPr lang="en-US" altLang="zh-TW" b="1" i="1">
                              <a:latin typeface="Cambria Math"/>
                            </a:rPr>
                            <m:t>𝟐</m:t>
                          </m:r>
                        </m:sub>
                        <m:sup>
                          <m:r>
                            <a:rPr lang="en-US" altLang="zh-TW" b="1" i="1" smtClean="0">
                              <a:latin typeface="Cambria Math"/>
                            </a:rPr>
                            <m:t>𝟐</m:t>
                          </m:r>
                        </m:sup>
                      </m:sSubSup>
                    </m:oMath>
                  </m:oMathPara>
                </a14:m>
                <a:endParaRPr lang="zh-TW" altLang="en-US" b="1"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1030956" y="4132184"/>
                <a:ext cx="1658274" cy="563424"/>
              </a:xfrm>
              <a:prstGeom prst="rect">
                <a:avLst/>
              </a:prstGeom>
              <a:blipFill rotWithShape="1">
                <a:blip r:embed="rId7"/>
                <a:stretch>
                  <a:fillRect/>
                </a:stretch>
              </a:blipFill>
            </p:spPr>
            <p:txBody>
              <a:bodyPr/>
              <a:lstStyle/>
              <a:p>
                <a:r>
                  <a:rPr lang="zh-TW" altLang="en-US">
                    <a:noFill/>
                  </a:rPr>
                  <a:t> </a:t>
                </a:r>
              </a:p>
            </p:txBody>
          </p:sp>
        </mc:Fallback>
      </mc:AlternateContent>
      <p:sp>
        <p:nvSpPr>
          <p:cNvPr id="3" name="標題 2"/>
          <p:cNvSpPr>
            <a:spLocks noGrp="1"/>
          </p:cNvSpPr>
          <p:nvPr>
            <p:ph type="title"/>
          </p:nvPr>
        </p:nvSpPr>
        <p:spPr/>
        <p:txBody>
          <a:bodyPr/>
          <a:lstStyle/>
          <a:p>
            <a:r>
              <a:rPr lang="en-US" altLang="zh-TW" dirty="0" smtClean="0"/>
              <a:t>Backpropagation – Example (3/3)</a:t>
            </a:r>
            <a:endParaRPr lang="zh-TW" altLang="en-US" dirty="0"/>
          </a:p>
        </p:txBody>
      </p:sp>
      <p:sp>
        <p:nvSpPr>
          <p:cNvPr id="17" name="文字方塊 16"/>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a:latin typeface="+mn-lt"/>
              </a:rPr>
              <a:t>逢甲資工康文瑋</a:t>
            </a:r>
          </a:p>
        </p:txBody>
      </p:sp>
    </p:spTree>
    <p:extLst>
      <p:ext uri="{BB962C8B-B14F-4D97-AF65-F5344CB8AC3E}">
        <p14:creationId xmlns:p14="http://schemas.microsoft.com/office/powerpoint/2010/main" val="23018160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716" y="197129"/>
            <a:ext cx="6836569" cy="4879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218684" y="139376"/>
            <a:ext cx="2840770" cy="676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sz="2400" b="1" dirty="0">
              <a:solidFill>
                <a:schemeClr val="accent1">
                  <a:lumMod val="50000"/>
                </a:schemeClr>
              </a:solidFill>
            </a:endParaRPr>
          </a:p>
        </p:txBody>
      </p:sp>
      <p:sp>
        <p:nvSpPr>
          <p:cNvPr id="4" name="標題 3"/>
          <p:cNvSpPr>
            <a:spLocks noGrp="1"/>
          </p:cNvSpPr>
          <p:nvPr>
            <p:ph type="title"/>
          </p:nvPr>
        </p:nvSpPr>
        <p:spPr/>
        <p:txBody>
          <a:bodyPr/>
          <a:lstStyle/>
          <a:p>
            <a:r>
              <a:rPr lang="zh-TW" altLang="en-US" dirty="0" smtClean="0"/>
              <a:t>梯度下降 </a:t>
            </a:r>
            <a:r>
              <a:rPr lang="en-US" altLang="zh-TW" dirty="0" smtClean="0"/>
              <a:t>(Gradient Descent)</a:t>
            </a:r>
            <a:endParaRPr lang="zh-TW" altLang="en-US" dirty="0"/>
          </a:p>
        </p:txBody>
      </p:sp>
      <p:sp>
        <p:nvSpPr>
          <p:cNvPr id="5" name="矩形 4"/>
          <p:cNvSpPr/>
          <p:nvPr/>
        </p:nvSpPr>
        <p:spPr>
          <a:xfrm>
            <a:off x="4221804" y="1108953"/>
            <a:ext cx="885217" cy="710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4552544" y="1838526"/>
            <a:ext cx="1800493" cy="307777"/>
          </a:xfrm>
          <a:prstGeom prst="rect">
            <a:avLst/>
          </a:prstGeom>
          <a:noFill/>
        </p:spPr>
        <p:txBody>
          <a:bodyPr wrap="none" rtlCol="0">
            <a:spAutoFit/>
          </a:bodyPr>
          <a:lstStyle/>
          <a:p>
            <a:r>
              <a:rPr lang="zh-TW" altLang="en-US" b="1" dirty="0" smtClean="0">
                <a:solidFill>
                  <a:srgbClr val="FF0000"/>
                </a:solidFill>
                <a:latin typeface="微軟正黑體" panose="020B0604030504040204" pitchFamily="34" charset="-120"/>
                <a:ea typeface="微軟正黑體" panose="020B0604030504040204" pitchFamily="34" charset="-120"/>
              </a:rPr>
              <a:t>梯度，表示調整方</a:t>
            </a:r>
            <a:r>
              <a:rPr lang="zh-TW" altLang="en-US" b="1" dirty="0">
                <a:solidFill>
                  <a:srgbClr val="FF0000"/>
                </a:solidFill>
                <a:latin typeface="微軟正黑體" panose="020B0604030504040204" pitchFamily="34" charset="-120"/>
                <a:ea typeface="微軟正黑體" panose="020B0604030504040204" pitchFamily="34" charset="-120"/>
              </a:rPr>
              <a:t>向</a:t>
            </a:r>
          </a:p>
        </p:txBody>
      </p:sp>
      <p:sp>
        <p:nvSpPr>
          <p:cNvPr id="9" name="文字方塊 8"/>
          <p:cNvSpPr txBox="1"/>
          <p:nvPr/>
        </p:nvSpPr>
        <p:spPr>
          <a:xfrm>
            <a:off x="6867221" y="3986745"/>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17996254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6" name="Google Shape;156;p25"/>
          <p:cNvPicPr preferRelativeResize="0"/>
          <p:nvPr/>
        </p:nvPicPr>
        <p:blipFill>
          <a:blip r:embed="rId3">
            <a:alphaModFix/>
          </a:blip>
          <a:stretch>
            <a:fillRect/>
          </a:stretch>
        </p:blipFill>
        <p:spPr>
          <a:xfrm>
            <a:off x="325764" y="2183763"/>
            <a:ext cx="6006080" cy="2338951"/>
          </a:xfrm>
          <a:prstGeom prst="rect">
            <a:avLst/>
          </a:prstGeom>
          <a:noFill/>
          <a:ln>
            <a:noFill/>
          </a:ln>
        </p:spPr>
      </p:pic>
      <p:pic>
        <p:nvPicPr>
          <p:cNvPr id="155" name="Google Shape;155;p25"/>
          <p:cNvPicPr preferRelativeResize="0"/>
          <p:nvPr/>
        </p:nvPicPr>
        <p:blipFill>
          <a:blip r:embed="rId4">
            <a:alphaModFix/>
          </a:blip>
          <a:stretch>
            <a:fillRect/>
          </a:stretch>
        </p:blipFill>
        <p:spPr>
          <a:xfrm>
            <a:off x="3328804" y="968188"/>
            <a:ext cx="5778794" cy="1943938"/>
          </a:xfrm>
          <a:prstGeom prst="rect">
            <a:avLst/>
          </a:prstGeom>
          <a:noFill/>
          <a:ln>
            <a:noFill/>
          </a:ln>
        </p:spPr>
      </p:pic>
      <p:sp>
        <p:nvSpPr>
          <p:cNvPr id="2" name="標題 1"/>
          <p:cNvSpPr>
            <a:spLocks noGrp="1"/>
          </p:cNvSpPr>
          <p:nvPr>
            <p:ph type="title"/>
          </p:nvPr>
        </p:nvSpPr>
        <p:spPr/>
        <p:txBody>
          <a:bodyPr/>
          <a:lstStyle/>
          <a:p>
            <a:r>
              <a:rPr lang="en-US" altLang="zh-TW" dirty="0" smtClean="0"/>
              <a:t>Gradient </a:t>
            </a:r>
            <a:r>
              <a:rPr lang="en-US" altLang="zh-TW" dirty="0" smtClean="0"/>
              <a:t>Descent </a:t>
            </a:r>
            <a:r>
              <a:rPr lang="en-US" altLang="zh-TW" dirty="0" smtClean="0"/>
              <a:t>– Example (1)</a:t>
            </a:r>
            <a:endParaRPr lang="zh-TW" altLang="en-US" dirty="0"/>
          </a:p>
        </p:txBody>
      </p:sp>
      <p:sp>
        <p:nvSpPr>
          <p:cNvPr id="6" name="文字方塊 5"/>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a:latin typeface="+mn-lt"/>
              </a:rPr>
              <a:t>逢甲資工康文瑋</a:t>
            </a:r>
          </a:p>
        </p:txBody>
      </p:sp>
      <mc:AlternateContent xmlns:mc="http://schemas.openxmlformats.org/markup-compatibility/2006">
        <mc:Choice xmlns:a14="http://schemas.microsoft.com/office/drawing/2010/main" Requires="a14">
          <p:sp>
            <p:nvSpPr>
              <p:cNvPr id="3" name="文字方塊 2"/>
              <p:cNvSpPr txBox="1"/>
              <p:nvPr/>
            </p:nvSpPr>
            <p:spPr>
              <a:xfrm>
                <a:off x="1671017" y="3033693"/>
                <a:ext cx="1369799" cy="495649"/>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TW" b="1" i="1" smtClean="0">
                          <a:latin typeface="Cambria Math"/>
                        </a:rPr>
                        <m:t>𝑳</m:t>
                      </m:r>
                      <m:r>
                        <a:rPr lang="en-US" altLang="zh-TW" b="1" i="1" smtClean="0">
                          <a:latin typeface="Cambria Math"/>
                        </a:rPr>
                        <m:t>=</m:t>
                      </m:r>
                      <m:f>
                        <m:fPr>
                          <m:ctrlPr>
                            <a:rPr lang="en-US" altLang="zh-TW" b="1" i="1" smtClean="0">
                              <a:latin typeface="Cambria Math"/>
                            </a:rPr>
                          </m:ctrlPr>
                        </m:fPr>
                        <m:num>
                          <m:r>
                            <a:rPr lang="en-US" altLang="zh-TW" b="1" i="1" smtClean="0">
                              <a:latin typeface="Cambria Math"/>
                            </a:rPr>
                            <m:t>𝟏</m:t>
                          </m:r>
                        </m:num>
                        <m:den>
                          <m:r>
                            <a:rPr lang="en-US" altLang="zh-TW" b="1" i="1" smtClean="0">
                              <a:latin typeface="Cambria Math"/>
                            </a:rPr>
                            <m:t>𝟐</m:t>
                          </m:r>
                        </m:den>
                      </m:f>
                      <m:sSup>
                        <m:sSupPr>
                          <m:ctrlPr>
                            <a:rPr lang="en-US" altLang="zh-TW" b="1" i="1" smtClean="0">
                              <a:latin typeface="Cambria Math"/>
                            </a:rPr>
                          </m:ctrlPr>
                        </m:sSupPr>
                        <m:e>
                          <m:r>
                            <a:rPr lang="en-US" altLang="zh-TW" b="1" i="1" smtClean="0">
                              <a:latin typeface="Cambria Math"/>
                            </a:rPr>
                            <m:t>(</m:t>
                          </m:r>
                          <m:acc>
                            <m:accPr>
                              <m:chr m:val="̂"/>
                              <m:ctrlPr>
                                <a:rPr lang="en-US" altLang="zh-TW" b="1" i="1" smtClean="0">
                                  <a:latin typeface="Cambria Math"/>
                                </a:rPr>
                              </m:ctrlPr>
                            </m:accPr>
                            <m:e>
                              <m:r>
                                <a:rPr lang="en-US" altLang="zh-TW" b="1" i="1" smtClean="0">
                                  <a:latin typeface="Cambria Math"/>
                                </a:rPr>
                                <m:t>𝒚</m:t>
                              </m:r>
                            </m:e>
                          </m:acc>
                          <m:r>
                            <a:rPr lang="en-US" altLang="zh-TW" b="1" i="1" smtClean="0">
                              <a:latin typeface="Cambria Math"/>
                            </a:rPr>
                            <m:t>−</m:t>
                          </m:r>
                          <m:r>
                            <a:rPr lang="en-US" altLang="zh-TW" b="1" i="1" smtClean="0">
                              <a:latin typeface="Cambria Math"/>
                            </a:rPr>
                            <m:t>𝒚</m:t>
                          </m:r>
                          <m:r>
                            <a:rPr lang="en-US" altLang="zh-TW" b="1" i="1" smtClean="0">
                              <a:latin typeface="Cambria Math"/>
                            </a:rPr>
                            <m:t>)</m:t>
                          </m:r>
                        </m:e>
                        <m:sup>
                          <m:r>
                            <a:rPr lang="en-US" altLang="zh-TW" b="1" i="1" smtClean="0">
                              <a:latin typeface="Cambria Math"/>
                            </a:rPr>
                            <m:t>𝟐</m:t>
                          </m:r>
                        </m:sup>
                      </m:sSup>
                    </m:oMath>
                  </m:oMathPara>
                </a14:m>
                <a:endParaRPr lang="zh-TW" altLang="en-US" b="1" dirty="0"/>
              </a:p>
            </p:txBody>
          </p:sp>
        </mc:Choice>
        <mc:Fallback>
          <p:sp>
            <p:nvSpPr>
              <p:cNvPr id="3" name="文字方塊 2"/>
              <p:cNvSpPr txBox="1">
                <a:spLocks noRot="1" noChangeAspect="1" noMove="1" noResize="1" noEditPoints="1" noAdjustHandles="1" noChangeArrowheads="1" noChangeShapeType="1" noTextEdit="1"/>
              </p:cNvSpPr>
              <p:nvPr/>
            </p:nvSpPr>
            <p:spPr>
              <a:xfrm>
                <a:off x="1671017" y="3033693"/>
                <a:ext cx="1369799" cy="495649"/>
              </a:xfrm>
              <a:prstGeom prst="rect">
                <a:avLst/>
              </a:prstGeom>
              <a:blipFill rotWithShape="1">
                <a:blip r:embed="rId5"/>
                <a:stretch>
                  <a:fillRect b="-123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70166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researchgate.net/profile/Shervin_Shirmohammadi/publication/282336771/figure/fig1/AS:313464783425536@1451747236505/An-example-of-the-Ingredient-Class-of-FoodWiki-ontology-based-on-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671" y="895639"/>
            <a:ext cx="7116044" cy="3754760"/>
          </a:xfrm>
          <a:prstGeom prst="rect">
            <a:avLst/>
          </a:prstGeom>
          <a:noFill/>
          <a:extLst>
            <a:ext uri="{909E8E84-426E-40DD-AFC4-6F175D3DCCD1}">
              <a14:hiddenFill xmlns:a14="http://schemas.microsoft.com/office/drawing/2010/main">
                <a:solidFill>
                  <a:srgbClr val="FFFFFF"/>
                </a:solidFill>
              </a14:hiddenFill>
            </a:ext>
          </a:extLst>
        </p:spPr>
      </p:pic>
      <p:sp>
        <p:nvSpPr>
          <p:cNvPr id="3" name="內容版面配置區 2"/>
          <p:cNvSpPr>
            <a:spLocks noGrp="1"/>
          </p:cNvSpPr>
          <p:nvPr>
            <p:ph type="body" idx="1"/>
          </p:nvPr>
        </p:nvSpPr>
        <p:spPr>
          <a:xfrm>
            <a:off x="311700" y="885225"/>
            <a:ext cx="8520600" cy="3416400"/>
          </a:xfrm>
        </p:spPr>
        <p:txBody>
          <a:bodyPr/>
          <a:lstStyle/>
          <a:p>
            <a:r>
              <a:rPr lang="zh-TW" altLang="en-US" dirty="0" smtClean="0"/>
              <a:t>讓機器擁有知識</a:t>
            </a:r>
            <a:endParaRPr lang="en-US" altLang="zh-TW" dirty="0" smtClean="0"/>
          </a:p>
          <a:p>
            <a:pPr marL="0" indent="0">
              <a:buNone/>
            </a:pPr>
            <a:r>
              <a:rPr lang="en-US" altLang="zh-TW" dirty="0"/>
              <a:t> </a:t>
            </a:r>
            <a:r>
              <a:rPr lang="en-US" altLang="zh-TW" dirty="0" smtClean="0"/>
              <a:t>             </a:t>
            </a:r>
            <a:r>
              <a:rPr lang="zh-TW" altLang="en-US" dirty="0" smtClean="0"/>
              <a:t> </a:t>
            </a:r>
            <a:r>
              <a:rPr lang="en-US" altLang="zh-TW" dirty="0" smtClean="0"/>
              <a:t>- Ontology</a:t>
            </a:r>
            <a:endParaRPr lang="zh-TW" altLang="en-US" dirty="0"/>
          </a:p>
        </p:txBody>
      </p:sp>
      <p:sp>
        <p:nvSpPr>
          <p:cNvPr id="2" name="標題 1"/>
          <p:cNvSpPr>
            <a:spLocks noGrp="1"/>
          </p:cNvSpPr>
          <p:nvPr>
            <p:ph type="title"/>
          </p:nvPr>
        </p:nvSpPr>
        <p:spPr/>
        <p:txBody>
          <a:bodyPr/>
          <a:lstStyle/>
          <a:p>
            <a:r>
              <a:rPr lang="zh-TW" altLang="en-US" dirty="0" smtClean="0"/>
              <a:t>知識與推論</a:t>
            </a:r>
            <a:endParaRPr lang="zh-TW" altLang="en-US" dirty="0"/>
          </a:p>
        </p:txBody>
      </p:sp>
      <p:sp>
        <p:nvSpPr>
          <p:cNvPr id="4" name="矩形 3"/>
          <p:cNvSpPr/>
          <p:nvPr/>
        </p:nvSpPr>
        <p:spPr>
          <a:xfrm>
            <a:off x="2964416" y="4659589"/>
            <a:ext cx="6083709" cy="430887"/>
          </a:xfrm>
          <a:prstGeom prst="rect">
            <a:avLst/>
          </a:prstGeom>
        </p:spPr>
        <p:txBody>
          <a:bodyPr wrap="square">
            <a:spAutoFit/>
          </a:bodyPr>
          <a:lstStyle/>
          <a:p>
            <a:r>
              <a:rPr lang="en-US" altLang="zh-TW" sz="1100" dirty="0" err="1">
                <a:latin typeface="+mn-lt"/>
              </a:rPr>
              <a:t>Boulos</a:t>
            </a:r>
            <a:r>
              <a:rPr lang="en-US" altLang="zh-TW" sz="1100" dirty="0">
                <a:latin typeface="+mn-lt"/>
              </a:rPr>
              <a:t>, </a:t>
            </a:r>
            <a:r>
              <a:rPr lang="en-US" altLang="zh-TW" sz="1100" dirty="0" err="1">
                <a:latin typeface="+mn-lt"/>
              </a:rPr>
              <a:t>Maged</a:t>
            </a:r>
            <a:r>
              <a:rPr lang="en-US" altLang="zh-TW" sz="1100" dirty="0">
                <a:latin typeface="+mn-lt"/>
              </a:rPr>
              <a:t> N. </a:t>
            </a:r>
            <a:r>
              <a:rPr lang="en-US" altLang="zh-TW" sz="1100" dirty="0" err="1">
                <a:latin typeface="+mn-lt"/>
              </a:rPr>
              <a:t>Kamel</a:t>
            </a:r>
            <a:r>
              <a:rPr lang="en-US" altLang="zh-TW" sz="1100" dirty="0">
                <a:latin typeface="+mn-lt"/>
              </a:rPr>
              <a:t>, et al. "Towards an “Internet of Food”: food ontologies for the internet of things." </a:t>
            </a:r>
            <a:r>
              <a:rPr lang="en-US" altLang="zh-TW" sz="1100" i="1" dirty="0">
                <a:latin typeface="+mn-lt"/>
              </a:rPr>
              <a:t>Future Internet</a:t>
            </a:r>
            <a:r>
              <a:rPr lang="en-US" altLang="zh-TW" sz="1100" dirty="0">
                <a:latin typeface="+mn-lt"/>
              </a:rPr>
              <a:t> 7.4 (2015): 372-392.</a:t>
            </a:r>
            <a:endParaRPr lang="zh-TW" altLang="en-US" sz="1100" dirty="0">
              <a:latin typeface="+mn-lt"/>
            </a:endParaRPr>
          </a:p>
        </p:txBody>
      </p:sp>
    </p:spTree>
    <p:extLst>
      <p:ext uri="{BB962C8B-B14F-4D97-AF65-F5344CB8AC3E}">
        <p14:creationId xmlns:p14="http://schemas.microsoft.com/office/powerpoint/2010/main" val="17329765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5" name="Google Shape;155;p25"/>
          <p:cNvPicPr preferRelativeResize="0"/>
          <p:nvPr/>
        </p:nvPicPr>
        <p:blipFill>
          <a:blip r:embed="rId3">
            <a:alphaModFix/>
          </a:blip>
          <a:stretch>
            <a:fillRect/>
          </a:stretch>
        </p:blipFill>
        <p:spPr>
          <a:xfrm>
            <a:off x="4593898" y="3261749"/>
            <a:ext cx="4464423" cy="1557051"/>
          </a:xfrm>
          <a:prstGeom prst="rect">
            <a:avLst/>
          </a:prstGeom>
          <a:noFill/>
          <a:ln>
            <a:noFill/>
          </a:ln>
        </p:spPr>
      </p:pic>
      <p:sp>
        <p:nvSpPr>
          <p:cNvPr id="2" name="標題 1"/>
          <p:cNvSpPr>
            <a:spLocks noGrp="1"/>
          </p:cNvSpPr>
          <p:nvPr>
            <p:ph type="title"/>
          </p:nvPr>
        </p:nvSpPr>
        <p:spPr/>
        <p:txBody>
          <a:bodyPr/>
          <a:lstStyle/>
          <a:p>
            <a:r>
              <a:rPr lang="en-US" altLang="zh-TW" dirty="0"/>
              <a:t>Gradient </a:t>
            </a:r>
            <a:r>
              <a:rPr lang="en-US" altLang="zh-TW" dirty="0" smtClean="0"/>
              <a:t>Descent </a:t>
            </a:r>
            <a:r>
              <a:rPr lang="en-US" altLang="zh-TW" dirty="0" smtClean="0"/>
              <a:t>– Example (2)</a:t>
            </a:r>
            <a:endParaRPr lang="zh-TW" altLang="en-US" dirty="0"/>
          </a:p>
        </p:txBody>
      </p:sp>
      <p:pic>
        <p:nvPicPr>
          <p:cNvPr id="5" name="Google Shape;163;p26"/>
          <p:cNvPicPr preferRelativeResize="0"/>
          <p:nvPr/>
        </p:nvPicPr>
        <p:blipFill>
          <a:blip r:embed="rId4">
            <a:alphaModFix/>
          </a:blip>
          <a:stretch>
            <a:fillRect/>
          </a:stretch>
        </p:blipFill>
        <p:spPr>
          <a:xfrm>
            <a:off x="681055" y="1020223"/>
            <a:ext cx="5762761" cy="1093850"/>
          </a:xfrm>
          <a:prstGeom prst="rect">
            <a:avLst/>
          </a:prstGeom>
          <a:noFill/>
          <a:ln>
            <a:noFill/>
          </a:ln>
        </p:spPr>
      </p:pic>
      <p:pic>
        <p:nvPicPr>
          <p:cNvPr id="6" name="Google Shape;164;p26"/>
          <p:cNvPicPr preferRelativeResize="0"/>
          <p:nvPr/>
        </p:nvPicPr>
        <p:blipFill>
          <a:blip r:embed="rId5">
            <a:alphaModFix/>
          </a:blip>
          <a:stretch>
            <a:fillRect/>
          </a:stretch>
        </p:blipFill>
        <p:spPr>
          <a:xfrm>
            <a:off x="666827" y="2167899"/>
            <a:ext cx="3927071" cy="1093850"/>
          </a:xfrm>
          <a:prstGeom prst="rect">
            <a:avLst/>
          </a:prstGeom>
          <a:noFill/>
          <a:ln>
            <a:noFill/>
          </a:ln>
        </p:spPr>
      </p:pic>
      <p:sp>
        <p:nvSpPr>
          <p:cNvPr id="7" name="文字方塊 6"/>
          <p:cNvSpPr txBox="1"/>
          <p:nvPr/>
        </p:nvSpPr>
        <p:spPr>
          <a:xfrm>
            <a:off x="1316307" y="4512038"/>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a:latin typeface="+mn-lt"/>
              </a:rPr>
              <a:t>逢甲資工康文瑋</a:t>
            </a:r>
          </a:p>
        </p:txBody>
      </p:sp>
    </p:spTree>
    <p:extLst>
      <p:ext uri="{BB962C8B-B14F-4D97-AF65-F5344CB8AC3E}">
        <p14:creationId xmlns:p14="http://schemas.microsoft.com/office/powerpoint/2010/main" val="292908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Gradient Descent – Example (3)</a:t>
            </a:r>
            <a:endParaRPr lang="zh-TW" altLang="en-US" dirty="0"/>
          </a:p>
        </p:txBody>
      </p:sp>
      <p:sp>
        <p:nvSpPr>
          <p:cNvPr id="3" name="文字版面配置區 2"/>
          <p:cNvSpPr>
            <a:spLocks noGrp="1"/>
          </p:cNvSpPr>
          <p:nvPr>
            <p:ph type="body" idx="1"/>
          </p:nvPr>
        </p:nvSpPr>
        <p:spPr/>
        <p:txBody>
          <a:bodyPr/>
          <a:lstStyle/>
          <a:p>
            <a:r>
              <a:rPr lang="zh-TW" altLang="en-US" dirty="0" smtClean="0"/>
              <a:t>計算 </a:t>
            </a:r>
            <a:r>
              <a:rPr lang="en-US" altLang="zh-TW" dirty="0" smtClean="0"/>
              <a:t>Gradient </a:t>
            </a:r>
            <a:r>
              <a:rPr lang="en-US" altLang="zh-TW" dirty="0" smtClean="0"/>
              <a:t>- Iteration 1</a:t>
            </a:r>
            <a:endParaRPr lang="zh-TW"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57" y="1542771"/>
            <a:ext cx="7730432" cy="2652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a:latin typeface="+mn-lt"/>
              </a:rPr>
              <a:t>逢甲資工康文瑋</a:t>
            </a:r>
          </a:p>
        </p:txBody>
      </p:sp>
      <mc:AlternateContent xmlns:mc="http://schemas.openxmlformats.org/markup-compatibility/2006">
        <mc:Choice xmlns:a14="http://schemas.microsoft.com/office/drawing/2010/main" Requires="a14">
          <p:sp>
            <p:nvSpPr>
              <p:cNvPr id="6" name="矩形 5"/>
              <p:cNvSpPr/>
              <p:nvPr/>
            </p:nvSpPr>
            <p:spPr>
              <a:xfrm>
                <a:off x="661641" y="3549011"/>
                <a:ext cx="648959" cy="561885"/>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TW" b="1" i="1" smtClean="0">
                              <a:latin typeface="Cambria Math"/>
                            </a:rPr>
                          </m:ctrlPr>
                        </m:fPr>
                        <m:num>
                          <m:r>
                            <a:rPr lang="zh-TW" altLang="en-US" b="1" i="1">
                              <a:latin typeface="Cambria Math"/>
                            </a:rPr>
                            <m:t>𝝏</m:t>
                          </m:r>
                          <m:r>
                            <a:rPr lang="en-US" altLang="zh-TW" b="1" i="1">
                              <a:latin typeface="Cambria Math"/>
                            </a:rPr>
                            <m:t>𝑳</m:t>
                          </m:r>
                        </m:num>
                        <m:den>
                          <m:r>
                            <a:rPr lang="zh-TW" altLang="en-US" b="1" i="1">
                              <a:latin typeface="Cambria Math"/>
                            </a:rPr>
                            <m:t>𝝏</m:t>
                          </m:r>
                          <m:sSubSup>
                            <m:sSubSupPr>
                              <m:ctrlPr>
                                <a:rPr lang="en-US" altLang="zh-TW" b="1" i="1">
                                  <a:latin typeface="Cambria Math"/>
                                </a:rPr>
                              </m:ctrlPr>
                            </m:sSubSupPr>
                            <m:e>
                              <m:r>
                                <a:rPr lang="en-US" altLang="zh-TW" b="1" i="1">
                                  <a:latin typeface="Cambria Math"/>
                                </a:rPr>
                                <m:t>𝒘</m:t>
                              </m:r>
                            </m:e>
                            <m:sub>
                              <m:r>
                                <a:rPr lang="en-US" altLang="zh-TW" b="1" i="1">
                                  <a:latin typeface="Cambria Math"/>
                                </a:rPr>
                                <m:t>𝟐</m:t>
                              </m:r>
                              <m:r>
                                <a:rPr lang="en-US" altLang="zh-TW" b="1" i="1" smtClean="0">
                                  <a:latin typeface="Cambria Math"/>
                                </a:rPr>
                                <m:t>𝟐</m:t>
                              </m:r>
                            </m:sub>
                            <m:sup>
                              <m:r>
                                <a:rPr lang="en-US" altLang="zh-TW" b="1" i="1" smtClean="0">
                                  <a:latin typeface="Cambria Math"/>
                                </a:rPr>
                                <m:t>𝟏</m:t>
                              </m:r>
                            </m:sup>
                          </m:sSubSup>
                        </m:den>
                      </m:f>
                    </m:oMath>
                  </m:oMathPara>
                </a14:m>
                <a:endParaRPr lang="zh-TW" altLang="en-US" dirty="0"/>
              </a:p>
            </p:txBody>
          </p:sp>
        </mc:Choice>
        <mc:Fallback>
          <p:sp>
            <p:nvSpPr>
              <p:cNvPr id="6" name="矩形 5"/>
              <p:cNvSpPr>
                <a:spLocks noRot="1" noChangeAspect="1" noMove="1" noResize="1" noEditPoints="1" noAdjustHandles="1" noChangeArrowheads="1" noChangeShapeType="1" noTextEdit="1"/>
              </p:cNvSpPr>
              <p:nvPr/>
            </p:nvSpPr>
            <p:spPr>
              <a:xfrm>
                <a:off x="661641" y="3549011"/>
                <a:ext cx="648959" cy="561885"/>
              </a:xfrm>
              <a:prstGeom prst="rect">
                <a:avLst/>
              </a:prstGeom>
              <a:blipFill rotWithShape="1">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135859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Gradient Descent – Example (4)</a:t>
            </a:r>
            <a:endParaRPr lang="zh-TW" altLang="en-US" dirty="0"/>
          </a:p>
        </p:txBody>
      </p:sp>
      <p:sp>
        <p:nvSpPr>
          <p:cNvPr id="3" name="文字版面配置區 2"/>
          <p:cNvSpPr>
            <a:spLocks noGrp="1"/>
          </p:cNvSpPr>
          <p:nvPr>
            <p:ph type="body" idx="1"/>
          </p:nvPr>
        </p:nvSpPr>
        <p:spPr/>
        <p:txBody>
          <a:bodyPr/>
          <a:lstStyle/>
          <a:p>
            <a:r>
              <a:rPr lang="zh-TW" altLang="en-US" dirty="0"/>
              <a:t>計算 </a:t>
            </a:r>
            <a:r>
              <a:rPr lang="en-US" altLang="zh-TW" dirty="0"/>
              <a:t>Gradient - Iteration </a:t>
            </a:r>
            <a:r>
              <a:rPr lang="en-US" altLang="zh-TW" dirty="0" smtClean="0"/>
              <a:t>1 (cont.)</a:t>
            </a:r>
            <a:endParaRPr lang="zh-TW"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428" y="1638300"/>
            <a:ext cx="6073301" cy="2404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35508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Gradient Descent – Example (4)</a:t>
            </a:r>
            <a:endParaRPr lang="zh-TW" altLang="en-US" dirty="0"/>
          </a:p>
        </p:txBody>
      </p:sp>
      <p:sp>
        <p:nvSpPr>
          <p:cNvPr id="3" name="文字版面配置區 2"/>
          <p:cNvSpPr>
            <a:spLocks noGrp="1"/>
          </p:cNvSpPr>
          <p:nvPr>
            <p:ph type="body" idx="1"/>
          </p:nvPr>
        </p:nvSpPr>
        <p:spPr/>
        <p:txBody>
          <a:bodyPr/>
          <a:lstStyle/>
          <a:p>
            <a:r>
              <a:rPr lang="zh-TW" altLang="en-US" dirty="0"/>
              <a:t>計算 </a:t>
            </a:r>
            <a:r>
              <a:rPr lang="en-US" altLang="zh-TW" dirty="0"/>
              <a:t>Gradient - Iteration </a:t>
            </a:r>
            <a:r>
              <a:rPr lang="en-US" altLang="zh-TW" dirty="0" smtClean="0"/>
              <a:t>1 (cont.)</a:t>
            </a:r>
          </a:p>
          <a:p>
            <a:pPr lvl="1">
              <a:spcBef>
                <a:spcPts val="600"/>
              </a:spcBef>
            </a:pPr>
            <a:r>
              <a:rPr lang="en-US" altLang="zh-TW" dirty="0" smtClean="0">
                <a:latin typeface="+mn-lt"/>
              </a:rPr>
              <a:t>Layer 1</a:t>
            </a:r>
          </a:p>
          <a:p>
            <a:pPr marL="596900" lvl="1" indent="0">
              <a:spcBef>
                <a:spcPts val="0"/>
              </a:spcBef>
              <a:buNone/>
            </a:pPr>
            <a:endParaRPr lang="en-US" altLang="zh-TW" dirty="0">
              <a:latin typeface="+mn-lt"/>
            </a:endParaRPr>
          </a:p>
          <a:p>
            <a:pPr marL="596900" lvl="1" indent="0">
              <a:spcBef>
                <a:spcPts val="0"/>
              </a:spcBef>
              <a:buNone/>
            </a:pPr>
            <a:endParaRPr lang="en-US" altLang="zh-TW" dirty="0" smtClean="0">
              <a:latin typeface="+mn-lt"/>
            </a:endParaRPr>
          </a:p>
          <a:p>
            <a:pPr marL="596900" lvl="1" indent="0">
              <a:spcBef>
                <a:spcPts val="0"/>
              </a:spcBef>
              <a:buNone/>
            </a:pPr>
            <a:endParaRPr lang="en-US" altLang="zh-TW" dirty="0">
              <a:latin typeface="+mn-lt"/>
            </a:endParaRPr>
          </a:p>
          <a:p>
            <a:pPr marL="596900" lvl="1" indent="0">
              <a:spcBef>
                <a:spcPts val="0"/>
              </a:spcBef>
              <a:buNone/>
            </a:pPr>
            <a:endParaRPr lang="en-US" altLang="zh-TW" dirty="0" smtClean="0">
              <a:latin typeface="+mn-lt"/>
            </a:endParaRPr>
          </a:p>
          <a:p>
            <a:pPr marL="596900" lvl="1" indent="0">
              <a:spcBef>
                <a:spcPts val="0"/>
              </a:spcBef>
              <a:buNone/>
            </a:pPr>
            <a:endParaRPr lang="en-US" altLang="zh-TW" dirty="0" smtClean="0">
              <a:latin typeface="+mn-lt"/>
            </a:endParaRPr>
          </a:p>
          <a:p>
            <a:pPr lvl="1">
              <a:spcBef>
                <a:spcPts val="0"/>
              </a:spcBef>
            </a:pPr>
            <a:r>
              <a:rPr lang="en-US" altLang="zh-TW" dirty="0" smtClean="0">
                <a:latin typeface="+mn-lt"/>
              </a:rPr>
              <a:t>Layer 2</a:t>
            </a:r>
            <a:br>
              <a:rPr lang="en-US" altLang="zh-TW" dirty="0" smtClean="0">
                <a:latin typeface="+mn-lt"/>
              </a:rPr>
            </a:br>
            <a:endParaRPr lang="en-US" altLang="zh-TW" dirty="0" smtClean="0">
              <a:latin typeface="+mn-lt"/>
            </a:endParaRPr>
          </a:p>
          <a:p>
            <a:pPr lvl="1">
              <a:spcBef>
                <a:spcPts val="0"/>
              </a:spcBef>
            </a:pPr>
            <a:endParaRPr lang="en-US" altLang="zh-TW" dirty="0" smtClean="0">
              <a:latin typeface="+mn-lt"/>
            </a:endParaRPr>
          </a:p>
          <a:p>
            <a:pPr lvl="1">
              <a:spcBef>
                <a:spcPts val="0"/>
              </a:spcBef>
            </a:pPr>
            <a:endParaRPr lang="en-US" altLang="zh-TW" dirty="0" smtClean="0">
              <a:latin typeface="+mn-lt"/>
            </a:endParaRPr>
          </a:p>
          <a:p>
            <a:pPr lvl="1">
              <a:spcBef>
                <a:spcPts val="0"/>
              </a:spcBef>
            </a:pPr>
            <a:r>
              <a:rPr lang="en-US" altLang="zh-TW" dirty="0" smtClean="0">
                <a:latin typeface="+mn-lt"/>
              </a:rPr>
              <a:t>Layer 3</a:t>
            </a:r>
            <a:endParaRPr lang="zh-TW" altLang="en-US" dirty="0">
              <a:latin typeface="+mn-l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980" y="1432113"/>
            <a:ext cx="6505008" cy="1185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806" y="2851543"/>
            <a:ext cx="5172636" cy="56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4876" y="3839980"/>
            <a:ext cx="2435032" cy="543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Google Shape;177;p28"/>
          <p:cNvPicPr preferRelativeResize="0"/>
          <p:nvPr/>
        </p:nvPicPr>
        <p:blipFill>
          <a:blip r:embed="rId6">
            <a:alphaModFix/>
          </a:blip>
          <a:stretch>
            <a:fillRect/>
          </a:stretch>
        </p:blipFill>
        <p:spPr>
          <a:xfrm>
            <a:off x="5423056" y="3738280"/>
            <a:ext cx="3469932" cy="1218653"/>
          </a:xfrm>
          <a:prstGeom prst="rect">
            <a:avLst/>
          </a:prstGeom>
          <a:noFill/>
          <a:ln>
            <a:noFill/>
          </a:ln>
        </p:spPr>
      </p:pic>
    </p:spTree>
    <p:extLst>
      <p:ext uri="{BB962C8B-B14F-4D97-AF65-F5344CB8AC3E}">
        <p14:creationId xmlns:p14="http://schemas.microsoft.com/office/powerpoint/2010/main" val="5593875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Gradient Descent – Example (4)</a:t>
            </a:r>
            <a:endParaRPr lang="zh-TW" altLang="en-US" dirty="0"/>
          </a:p>
        </p:txBody>
      </p:sp>
      <p:sp>
        <p:nvSpPr>
          <p:cNvPr id="3" name="文字版面配置區 2"/>
          <p:cNvSpPr>
            <a:spLocks noGrp="1"/>
          </p:cNvSpPr>
          <p:nvPr>
            <p:ph type="body" idx="1"/>
          </p:nvPr>
        </p:nvSpPr>
        <p:spPr/>
        <p:txBody>
          <a:bodyPr/>
          <a:lstStyle/>
          <a:p>
            <a:r>
              <a:rPr lang="zh-TW" altLang="en-US" dirty="0" smtClean="0"/>
              <a:t>以 </a:t>
            </a:r>
            <a:r>
              <a:rPr lang="en-US" altLang="zh-TW" dirty="0"/>
              <a:t>Gradient </a:t>
            </a:r>
            <a:r>
              <a:rPr lang="en-US" altLang="zh-TW" dirty="0" smtClean="0"/>
              <a:t>Descent</a:t>
            </a:r>
            <a:r>
              <a:rPr lang="zh-TW" altLang="en-US" dirty="0" smtClean="0"/>
              <a:t> </a:t>
            </a:r>
            <a:r>
              <a:rPr lang="zh-TW" altLang="en-US" dirty="0"/>
              <a:t>更新網路</a:t>
            </a:r>
            <a:endParaRPr lang="en-US" altLang="zh-TW" dirty="0" smtClean="0"/>
          </a:p>
          <a:p>
            <a:pPr lvl="1">
              <a:spcBef>
                <a:spcPts val="600"/>
              </a:spcBef>
            </a:pPr>
            <a:endParaRPr lang="en-US" altLang="zh-TW" dirty="0" smtClean="0">
              <a:latin typeface="+mn-lt"/>
            </a:endParaRPr>
          </a:p>
          <a:p>
            <a:pPr lvl="1">
              <a:spcBef>
                <a:spcPts val="600"/>
              </a:spcBef>
            </a:pPr>
            <a:r>
              <a:rPr lang="en-US" altLang="zh-TW" dirty="0" smtClean="0">
                <a:latin typeface="+mn-lt"/>
              </a:rPr>
              <a:t>Layer 1</a:t>
            </a:r>
          </a:p>
          <a:p>
            <a:pPr marL="596900" lvl="1" indent="0">
              <a:spcBef>
                <a:spcPts val="0"/>
              </a:spcBef>
              <a:buNone/>
            </a:pPr>
            <a:endParaRPr lang="en-US" altLang="zh-TW" dirty="0">
              <a:latin typeface="+mn-lt"/>
            </a:endParaRPr>
          </a:p>
          <a:p>
            <a:pPr marL="596900" lvl="1" indent="0">
              <a:spcBef>
                <a:spcPts val="0"/>
              </a:spcBef>
              <a:buNone/>
            </a:pPr>
            <a:endParaRPr lang="en-US" altLang="zh-TW" dirty="0" smtClean="0">
              <a:latin typeface="+mn-lt"/>
            </a:endParaRPr>
          </a:p>
          <a:p>
            <a:pPr marL="596900" lvl="1" indent="0">
              <a:spcBef>
                <a:spcPts val="0"/>
              </a:spcBef>
              <a:buNone/>
            </a:pPr>
            <a:endParaRPr lang="en-US" altLang="zh-TW" dirty="0" smtClean="0">
              <a:latin typeface="+mn-lt"/>
            </a:endParaRPr>
          </a:p>
          <a:p>
            <a:pPr lvl="1">
              <a:spcBef>
                <a:spcPts val="0"/>
              </a:spcBef>
            </a:pPr>
            <a:r>
              <a:rPr lang="en-US" altLang="zh-TW" dirty="0" smtClean="0">
                <a:latin typeface="+mn-lt"/>
              </a:rPr>
              <a:t>Layer 2</a:t>
            </a:r>
            <a:br>
              <a:rPr lang="en-US" altLang="zh-TW" dirty="0" smtClean="0">
                <a:latin typeface="+mn-lt"/>
              </a:rPr>
            </a:br>
            <a:endParaRPr lang="en-US" altLang="zh-TW" dirty="0" smtClean="0">
              <a:latin typeface="+mn-lt"/>
            </a:endParaRPr>
          </a:p>
          <a:p>
            <a:pPr lvl="1">
              <a:spcBef>
                <a:spcPts val="0"/>
              </a:spcBef>
            </a:pPr>
            <a:endParaRPr lang="en-US" altLang="zh-TW" dirty="0" smtClean="0">
              <a:latin typeface="+mn-lt"/>
            </a:endParaRPr>
          </a:p>
          <a:p>
            <a:pPr lvl="1">
              <a:spcBef>
                <a:spcPts val="0"/>
              </a:spcBef>
            </a:pPr>
            <a:endParaRPr lang="en-US" altLang="zh-TW" dirty="0" smtClean="0">
              <a:latin typeface="+mn-lt"/>
            </a:endParaRPr>
          </a:p>
          <a:p>
            <a:pPr lvl="1">
              <a:spcBef>
                <a:spcPts val="0"/>
              </a:spcBef>
            </a:pPr>
            <a:r>
              <a:rPr lang="en-US" altLang="zh-TW" dirty="0" smtClean="0">
                <a:latin typeface="+mn-lt"/>
              </a:rPr>
              <a:t>Layer 3</a:t>
            </a:r>
            <a:endParaRPr lang="zh-TW" altLang="en-US" dirty="0">
              <a:latin typeface="+mn-lt"/>
            </a:endParaRPr>
          </a:p>
        </p:txBody>
      </p:sp>
      <p:pic>
        <p:nvPicPr>
          <p:cNvPr id="8" name="Google Shape;177;p28"/>
          <p:cNvPicPr preferRelativeResize="0"/>
          <p:nvPr/>
        </p:nvPicPr>
        <p:blipFill>
          <a:blip r:embed="rId3">
            <a:alphaModFix/>
          </a:blip>
          <a:stretch>
            <a:fillRect/>
          </a:stretch>
        </p:blipFill>
        <p:spPr>
          <a:xfrm>
            <a:off x="5423056" y="3738280"/>
            <a:ext cx="3469932" cy="1218653"/>
          </a:xfrm>
          <a:prstGeom prst="rect">
            <a:avLst/>
          </a:prstGeom>
          <a:noFill/>
          <a:ln>
            <a:noFill/>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462930"/>
            <a:ext cx="4437529" cy="1066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545" y="2711542"/>
            <a:ext cx="4766422" cy="544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5055" y="3729315"/>
            <a:ext cx="2295239" cy="411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文字方塊 11"/>
          <p:cNvSpPr txBox="1"/>
          <p:nvPr/>
        </p:nvSpPr>
        <p:spPr>
          <a:xfrm>
            <a:off x="1279374" y="4512038"/>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a:latin typeface="+mn-lt"/>
              </a:rPr>
              <a:t>逢甲資工康文瑋</a:t>
            </a:r>
          </a:p>
        </p:txBody>
      </p:sp>
    </p:spTree>
    <p:extLst>
      <p:ext uri="{BB962C8B-B14F-4D97-AF65-F5344CB8AC3E}">
        <p14:creationId xmlns:p14="http://schemas.microsoft.com/office/powerpoint/2010/main" val="10337771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5" name="Google Shape;155;p25"/>
          <p:cNvPicPr preferRelativeResize="0"/>
          <p:nvPr/>
        </p:nvPicPr>
        <p:blipFill>
          <a:blip r:embed="rId3">
            <a:alphaModFix/>
          </a:blip>
          <a:stretch>
            <a:fillRect/>
          </a:stretch>
        </p:blipFill>
        <p:spPr>
          <a:xfrm>
            <a:off x="4593898" y="3261749"/>
            <a:ext cx="4464423" cy="1557051"/>
          </a:xfrm>
          <a:prstGeom prst="rect">
            <a:avLst/>
          </a:prstGeom>
          <a:noFill/>
          <a:ln>
            <a:noFill/>
          </a:ln>
        </p:spPr>
      </p:pic>
      <p:sp>
        <p:nvSpPr>
          <p:cNvPr id="2" name="標題 1"/>
          <p:cNvSpPr>
            <a:spLocks noGrp="1"/>
          </p:cNvSpPr>
          <p:nvPr>
            <p:ph type="title"/>
          </p:nvPr>
        </p:nvSpPr>
        <p:spPr/>
        <p:txBody>
          <a:bodyPr/>
          <a:lstStyle/>
          <a:p>
            <a:r>
              <a:rPr lang="en-US" altLang="zh-TW" dirty="0"/>
              <a:t>Gradient </a:t>
            </a:r>
            <a:r>
              <a:rPr lang="en-US" altLang="zh-TW" dirty="0" smtClean="0"/>
              <a:t>Descent </a:t>
            </a:r>
            <a:r>
              <a:rPr lang="en-US" altLang="zh-TW" dirty="0" smtClean="0"/>
              <a:t>– Example (2)</a:t>
            </a:r>
            <a:endParaRPr lang="zh-TW" altLang="en-US" dirty="0"/>
          </a:p>
        </p:txBody>
      </p:sp>
      <p:sp>
        <p:nvSpPr>
          <p:cNvPr id="7" name="文字方塊 6"/>
          <p:cNvSpPr txBox="1"/>
          <p:nvPr/>
        </p:nvSpPr>
        <p:spPr>
          <a:xfrm>
            <a:off x="1316307" y="4512038"/>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a:latin typeface="+mn-lt"/>
              </a:rPr>
              <a:t>逢甲資工康文瑋</a:t>
            </a:r>
          </a:p>
        </p:txBody>
      </p:sp>
      <p:pic>
        <p:nvPicPr>
          <p:cNvPr id="8" name="Google Shape;189;p30"/>
          <p:cNvPicPr preferRelativeResize="0"/>
          <p:nvPr/>
        </p:nvPicPr>
        <p:blipFill>
          <a:blip r:embed="rId4">
            <a:alphaModFix/>
          </a:blip>
          <a:stretch>
            <a:fillRect/>
          </a:stretch>
        </p:blipFill>
        <p:spPr>
          <a:xfrm>
            <a:off x="572450" y="2031605"/>
            <a:ext cx="6025450" cy="1009725"/>
          </a:xfrm>
          <a:prstGeom prst="rect">
            <a:avLst/>
          </a:prstGeom>
          <a:noFill/>
          <a:ln>
            <a:noFill/>
          </a:ln>
        </p:spPr>
      </p:pic>
      <p:pic>
        <p:nvPicPr>
          <p:cNvPr id="9" name="Google Shape;192;p30"/>
          <p:cNvPicPr preferRelativeResize="0"/>
          <p:nvPr/>
        </p:nvPicPr>
        <p:blipFill rotWithShape="1">
          <a:blip r:embed="rId5">
            <a:alphaModFix/>
          </a:blip>
          <a:srcRect b="8206"/>
          <a:stretch/>
        </p:blipFill>
        <p:spPr>
          <a:xfrm>
            <a:off x="572450" y="938830"/>
            <a:ext cx="5454175" cy="1092775"/>
          </a:xfrm>
          <a:prstGeom prst="rect">
            <a:avLst/>
          </a:prstGeom>
          <a:noFill/>
          <a:ln>
            <a:noFill/>
          </a:ln>
        </p:spPr>
      </p:pic>
    </p:spTree>
    <p:extLst>
      <p:ext uri="{BB962C8B-B14F-4D97-AF65-F5344CB8AC3E}">
        <p14:creationId xmlns:p14="http://schemas.microsoft.com/office/powerpoint/2010/main" val="375504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634" y="249492"/>
            <a:ext cx="6430365" cy="4644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223628" y="0"/>
            <a:ext cx="3618403" cy="1167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4" name="標題 3"/>
          <p:cNvSpPr>
            <a:spLocks noGrp="1"/>
          </p:cNvSpPr>
          <p:nvPr>
            <p:ph type="title"/>
          </p:nvPr>
        </p:nvSpPr>
        <p:spPr/>
        <p:txBody>
          <a:bodyPr/>
          <a:lstStyle/>
          <a:p>
            <a:r>
              <a:rPr lang="en-US" altLang="zh-TW" dirty="0" smtClean="0"/>
              <a:t>Learning Rate </a:t>
            </a:r>
            <a:r>
              <a:rPr lang="zh-TW" altLang="en-US" dirty="0" smtClean="0"/>
              <a:t>的影響</a:t>
            </a:r>
            <a:endParaRPr lang="zh-TW" altLang="en-US" dirty="0"/>
          </a:p>
        </p:txBody>
      </p:sp>
      <p:sp>
        <p:nvSpPr>
          <p:cNvPr id="9" name="文字方塊 8"/>
          <p:cNvSpPr txBox="1"/>
          <p:nvPr/>
        </p:nvSpPr>
        <p:spPr>
          <a:xfrm>
            <a:off x="1277634" y="461700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092548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idx="1"/>
          </p:nvPr>
        </p:nvSpPr>
        <p:spPr/>
        <p:txBody>
          <a:bodyPr/>
          <a:lstStyle/>
          <a:p>
            <a:r>
              <a:rPr lang="zh-TW" altLang="en-US" sz="2400" dirty="0" smtClean="0"/>
              <a:t>原始的 </a:t>
            </a:r>
            <a:r>
              <a:rPr lang="en-US" altLang="zh-TW" sz="2400" dirty="0" smtClean="0"/>
              <a:t>Gradient Descent</a:t>
            </a:r>
            <a:r>
              <a:rPr lang="zh-TW" altLang="en-US" sz="2400" dirty="0" smtClean="0"/>
              <a:t> </a:t>
            </a:r>
            <a:r>
              <a:rPr lang="zh-TW" altLang="en-US" sz="2400" dirty="0"/>
              <a:t>每</a:t>
            </a:r>
            <a:r>
              <a:rPr lang="zh-TW" altLang="en-US" sz="2400" dirty="0" smtClean="0"/>
              <a:t>個 </a:t>
            </a:r>
            <a:r>
              <a:rPr lang="en-US" altLang="zh-TW" sz="2400" dirty="0" smtClean="0"/>
              <a:t>epoch </a:t>
            </a:r>
            <a:r>
              <a:rPr lang="zh-TW" altLang="en-US" sz="2400" dirty="0" smtClean="0"/>
              <a:t>更新一次網路</a:t>
            </a:r>
            <a:endParaRPr lang="en-US" altLang="zh-TW" sz="2400" dirty="0"/>
          </a:p>
          <a:p>
            <a:pPr lvl="1">
              <a:spcBef>
                <a:spcPts val="0"/>
              </a:spcBef>
            </a:pPr>
            <a:r>
              <a:rPr lang="zh-TW" altLang="en-US" sz="1800" dirty="0">
                <a:latin typeface="+mn-lt"/>
              </a:rPr>
              <a:t>看過</a:t>
            </a:r>
            <a:r>
              <a:rPr lang="zh-TW" altLang="en-US" sz="1800" dirty="0" smtClean="0">
                <a:latin typeface="+mn-lt"/>
              </a:rPr>
              <a:t>所有 </a:t>
            </a:r>
            <a:r>
              <a:rPr lang="en-US" altLang="zh-TW" sz="1800" dirty="0" smtClean="0">
                <a:latin typeface="+mn-lt"/>
              </a:rPr>
              <a:t>training data </a:t>
            </a:r>
            <a:r>
              <a:rPr lang="zh-TW" altLang="en-US" sz="1800" dirty="0" smtClean="0">
                <a:latin typeface="+mn-lt"/>
              </a:rPr>
              <a:t>才更新</a:t>
            </a:r>
            <a:endParaRPr lang="en-US" altLang="zh-TW" sz="1800" dirty="0" smtClean="0">
              <a:latin typeface="+mn-lt"/>
            </a:endParaRPr>
          </a:p>
          <a:p>
            <a:pPr lvl="1">
              <a:spcBef>
                <a:spcPts val="0"/>
              </a:spcBef>
            </a:pPr>
            <a:r>
              <a:rPr lang="zh-TW" altLang="en-US" sz="1800" dirty="0">
                <a:latin typeface="+mn-lt"/>
              </a:rPr>
              <a:t>收斂速度</a:t>
            </a:r>
            <a:r>
              <a:rPr lang="zh-TW" altLang="en-US" sz="1800" dirty="0" smtClean="0">
                <a:latin typeface="+mn-lt"/>
              </a:rPr>
              <a:t>慢</a:t>
            </a:r>
            <a:endParaRPr lang="en-US" altLang="zh-TW" sz="1800" dirty="0" smtClean="0">
              <a:latin typeface="+mn-lt"/>
            </a:endParaRPr>
          </a:p>
          <a:p>
            <a:pPr>
              <a:spcBef>
                <a:spcPts val="600"/>
              </a:spcBef>
            </a:pPr>
            <a:r>
              <a:rPr lang="en-US" altLang="zh-TW" sz="2400" dirty="0" smtClean="0"/>
              <a:t>Stochastic Gradient Descent</a:t>
            </a:r>
          </a:p>
          <a:p>
            <a:pPr lvl="1">
              <a:spcBef>
                <a:spcPts val="0"/>
              </a:spcBef>
            </a:pPr>
            <a:r>
              <a:rPr lang="zh-TW" altLang="en-US" sz="1800" dirty="0">
                <a:latin typeface="+mn-lt"/>
              </a:rPr>
              <a:t>隨機</a:t>
            </a:r>
            <a:r>
              <a:rPr lang="zh-TW" altLang="en-US" sz="1800" dirty="0" smtClean="0">
                <a:latin typeface="+mn-lt"/>
              </a:rPr>
              <a:t>抽取 </a:t>
            </a:r>
            <a:r>
              <a:rPr lang="en-US" altLang="zh-TW" sz="1800" dirty="0" smtClean="0">
                <a:latin typeface="+mn-lt"/>
              </a:rPr>
              <a:t>training sample </a:t>
            </a:r>
            <a:r>
              <a:rPr lang="zh-TW" altLang="en-US" sz="1800" dirty="0" smtClean="0">
                <a:latin typeface="+mn-lt"/>
              </a:rPr>
              <a:t>進行更新</a:t>
            </a:r>
            <a:endParaRPr lang="en-US" altLang="zh-TW" sz="1800" dirty="0" smtClean="0">
              <a:latin typeface="+mn-lt"/>
            </a:endParaRPr>
          </a:p>
          <a:p>
            <a:pPr lvl="1">
              <a:spcBef>
                <a:spcPts val="0"/>
              </a:spcBef>
            </a:pPr>
            <a:r>
              <a:rPr lang="zh-TW" altLang="en-US" sz="1800" dirty="0" smtClean="0">
                <a:latin typeface="+mn-lt"/>
              </a:rPr>
              <a:t>每次隨</a:t>
            </a:r>
            <a:r>
              <a:rPr lang="zh-TW" altLang="en-US" sz="1800" dirty="0">
                <a:latin typeface="+mn-lt"/>
              </a:rPr>
              <a:t>機</a:t>
            </a:r>
            <a:r>
              <a:rPr lang="zh-TW" altLang="en-US" sz="1800" dirty="0" smtClean="0">
                <a:latin typeface="+mn-lt"/>
              </a:rPr>
              <a:t>抽取</a:t>
            </a:r>
            <a:r>
              <a:rPr lang="zh-TW" altLang="en-US" sz="1800" dirty="0">
                <a:latin typeface="+mn-lt"/>
              </a:rPr>
              <a:t>的</a:t>
            </a:r>
            <a:r>
              <a:rPr lang="zh-TW" altLang="en-US" sz="1800" dirty="0" smtClean="0">
                <a:latin typeface="+mn-lt"/>
              </a:rPr>
              <a:t>樣本稱作一個 </a:t>
            </a:r>
            <a:r>
              <a:rPr lang="en-US" altLang="zh-TW" sz="1800" dirty="0" smtClean="0">
                <a:latin typeface="+mn-lt"/>
              </a:rPr>
              <a:t>mini-batch</a:t>
            </a:r>
          </a:p>
        </p:txBody>
      </p:sp>
      <p:sp>
        <p:nvSpPr>
          <p:cNvPr id="2" name="標題 1"/>
          <p:cNvSpPr>
            <a:spLocks noGrp="1"/>
          </p:cNvSpPr>
          <p:nvPr>
            <p:ph type="title"/>
          </p:nvPr>
        </p:nvSpPr>
        <p:spPr/>
        <p:txBody>
          <a:bodyPr>
            <a:normAutofit fontScale="90000"/>
          </a:bodyPr>
          <a:lstStyle/>
          <a:p>
            <a:r>
              <a:rPr lang="en-US" altLang="zh-TW" dirty="0"/>
              <a:t>Stochastic Gradient </a:t>
            </a:r>
            <a:r>
              <a:rPr lang="en-US" altLang="zh-TW" dirty="0" smtClean="0"/>
              <a:t>Descent</a:t>
            </a:r>
            <a:r>
              <a:rPr lang="zh-TW" altLang="en-US" dirty="0" smtClean="0"/>
              <a:t> </a:t>
            </a:r>
            <a:r>
              <a:rPr lang="en-US" altLang="zh-TW" dirty="0" smtClean="0"/>
              <a:t>(</a:t>
            </a:r>
            <a:r>
              <a:rPr lang="zh-TW" altLang="en-US" dirty="0"/>
              <a:t>隨機梯度下降法</a:t>
            </a:r>
            <a:r>
              <a:rPr lang="en-US" altLang="zh-TW" dirty="0"/>
              <a:t>)</a:t>
            </a:r>
            <a:endParaRPr lang="zh-TW" altLang="en-US" dirty="0"/>
          </a:p>
        </p:txBody>
      </p:sp>
    </p:spTree>
    <p:extLst>
      <p:ext uri="{BB962C8B-B14F-4D97-AF65-F5344CB8AC3E}">
        <p14:creationId xmlns:p14="http://schemas.microsoft.com/office/powerpoint/2010/main" val="14292490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idx="1"/>
          </p:nvPr>
        </p:nvSpPr>
        <p:spPr/>
        <p:txBody>
          <a:bodyPr/>
          <a:lstStyle/>
          <a:p>
            <a:r>
              <a:rPr lang="en-US" altLang="zh-TW" sz="2400" dirty="0" smtClean="0"/>
              <a:t>Epoch → </a:t>
            </a:r>
            <a:r>
              <a:rPr lang="zh-TW" altLang="en-US" sz="2400" dirty="0" smtClean="0"/>
              <a:t>看完所有 </a:t>
            </a:r>
            <a:r>
              <a:rPr lang="en-US" altLang="zh-TW" sz="2400" dirty="0" smtClean="0"/>
              <a:t>training data</a:t>
            </a:r>
          </a:p>
          <a:p>
            <a:pPr>
              <a:spcBef>
                <a:spcPts val="600"/>
              </a:spcBef>
            </a:pPr>
            <a:r>
              <a:rPr lang="zh-TW" altLang="en-US" sz="2400" dirty="0" smtClean="0"/>
              <a:t>依照 </a:t>
            </a:r>
            <a:r>
              <a:rPr lang="en-US" altLang="zh-TW" sz="2400" dirty="0" smtClean="0"/>
              <a:t>mini-batch </a:t>
            </a:r>
            <a:r>
              <a:rPr lang="zh-TW" altLang="en-US" sz="2400" dirty="0" smtClean="0"/>
              <a:t>拆分 </a:t>
            </a:r>
            <a:r>
              <a:rPr lang="en-US" altLang="zh-TW" sz="2400" dirty="0" smtClean="0"/>
              <a:t>training data</a:t>
            </a:r>
          </a:p>
          <a:p>
            <a:pPr>
              <a:spcBef>
                <a:spcPts val="600"/>
              </a:spcBef>
            </a:pPr>
            <a:r>
              <a:rPr lang="zh-TW" altLang="en-US" sz="2400" dirty="0" smtClean="0"/>
              <a:t>假設共有 </a:t>
            </a:r>
            <a:r>
              <a:rPr lang="en-US" altLang="zh-TW" sz="2400" dirty="0" smtClean="0"/>
              <a:t>1,000 </a:t>
            </a:r>
            <a:r>
              <a:rPr lang="zh-TW" altLang="en-US" sz="2400" dirty="0" smtClean="0"/>
              <a:t>筆 </a:t>
            </a:r>
            <a:r>
              <a:rPr lang="en-US" altLang="zh-TW" sz="2400" dirty="0" smtClean="0"/>
              <a:t>training data</a:t>
            </a:r>
          </a:p>
          <a:p>
            <a:pPr lvl="1">
              <a:spcBef>
                <a:spcPts val="0"/>
              </a:spcBef>
            </a:pPr>
            <a:r>
              <a:rPr lang="en-US" altLang="zh-TW" sz="1800" dirty="0" smtClean="0">
                <a:latin typeface="+mn-lt"/>
              </a:rPr>
              <a:t>Batch size = 100 →</a:t>
            </a:r>
            <a:r>
              <a:rPr lang="zh-TW" altLang="en-US" sz="1800" dirty="0" smtClean="0">
                <a:latin typeface="+mn-lt"/>
              </a:rPr>
              <a:t> 一個 </a:t>
            </a:r>
            <a:r>
              <a:rPr lang="en-US" altLang="zh-TW" sz="1800" dirty="0" smtClean="0">
                <a:latin typeface="+mn-lt"/>
              </a:rPr>
              <a:t>epoch </a:t>
            </a:r>
            <a:r>
              <a:rPr lang="zh-TW" altLang="en-US" sz="1800" dirty="0" smtClean="0">
                <a:latin typeface="+mn-lt"/>
              </a:rPr>
              <a:t>更新   </a:t>
            </a:r>
            <a:r>
              <a:rPr lang="en-US" altLang="zh-TW" sz="1800" dirty="0" smtClean="0">
                <a:latin typeface="+mn-lt"/>
              </a:rPr>
              <a:t>10 </a:t>
            </a:r>
            <a:r>
              <a:rPr lang="zh-TW" altLang="en-US" sz="1800" dirty="0" smtClean="0">
                <a:latin typeface="+mn-lt"/>
              </a:rPr>
              <a:t>次</a:t>
            </a:r>
            <a:endParaRPr lang="en-US" altLang="zh-TW" sz="1800" dirty="0" smtClean="0">
              <a:latin typeface="+mn-lt"/>
            </a:endParaRPr>
          </a:p>
          <a:p>
            <a:pPr lvl="1">
              <a:spcBef>
                <a:spcPts val="0"/>
              </a:spcBef>
            </a:pPr>
            <a:r>
              <a:rPr lang="en-US" altLang="zh-TW" sz="1800" dirty="0">
                <a:latin typeface="+mn-lt"/>
              </a:rPr>
              <a:t>Batch size = </a:t>
            </a:r>
            <a:r>
              <a:rPr lang="en-US" altLang="zh-TW" sz="1800" dirty="0" smtClean="0">
                <a:latin typeface="+mn-lt"/>
              </a:rPr>
              <a:t>10</a:t>
            </a:r>
            <a:r>
              <a:rPr lang="zh-TW" altLang="en-US" sz="1800" dirty="0" smtClean="0">
                <a:latin typeface="+mn-lt"/>
              </a:rPr>
              <a:t>  </a:t>
            </a:r>
            <a:r>
              <a:rPr lang="en-US" altLang="zh-TW" sz="1800" dirty="0" smtClean="0">
                <a:latin typeface="+mn-lt"/>
              </a:rPr>
              <a:t> </a:t>
            </a:r>
            <a:r>
              <a:rPr lang="en-US" altLang="zh-TW" sz="1800" dirty="0">
                <a:latin typeface="+mn-lt"/>
              </a:rPr>
              <a:t>→</a:t>
            </a:r>
            <a:r>
              <a:rPr lang="zh-TW" altLang="en-US" sz="1800" dirty="0">
                <a:latin typeface="+mn-lt"/>
              </a:rPr>
              <a:t> 一個 </a:t>
            </a:r>
            <a:r>
              <a:rPr lang="en-US" altLang="zh-TW" sz="1800" dirty="0">
                <a:latin typeface="+mn-lt"/>
              </a:rPr>
              <a:t>epoch </a:t>
            </a:r>
            <a:r>
              <a:rPr lang="zh-TW" altLang="en-US" sz="1800" dirty="0">
                <a:latin typeface="+mn-lt"/>
              </a:rPr>
              <a:t>更新 </a:t>
            </a:r>
            <a:r>
              <a:rPr lang="en-US" altLang="zh-TW" sz="1800" dirty="0" smtClean="0">
                <a:latin typeface="+mn-lt"/>
              </a:rPr>
              <a:t>100 </a:t>
            </a:r>
            <a:r>
              <a:rPr lang="zh-TW" altLang="en-US" sz="1800" dirty="0">
                <a:latin typeface="+mn-lt"/>
              </a:rPr>
              <a:t>次</a:t>
            </a:r>
          </a:p>
          <a:p>
            <a:pPr>
              <a:spcBef>
                <a:spcPts val="600"/>
              </a:spcBef>
            </a:pPr>
            <a:r>
              <a:rPr lang="en-US" altLang="zh-TW" sz="2400" dirty="0" smtClean="0"/>
              <a:t>Batch size </a:t>
            </a:r>
            <a:r>
              <a:rPr lang="zh-TW" altLang="en-US" sz="2400" dirty="0" smtClean="0"/>
              <a:t>常用 </a:t>
            </a:r>
            <a:r>
              <a:rPr lang="en-US" altLang="zh-TW" sz="2400" dirty="0" smtClean="0"/>
              <a:t>28, 32, 128, 256 </a:t>
            </a:r>
            <a:r>
              <a:rPr lang="zh-TW" altLang="en-US" sz="2400" dirty="0" smtClean="0"/>
              <a:t>不會設太大</a:t>
            </a:r>
            <a:endParaRPr lang="zh-TW" altLang="en-US" sz="2400" dirty="0"/>
          </a:p>
        </p:txBody>
      </p:sp>
      <p:sp>
        <p:nvSpPr>
          <p:cNvPr id="2" name="標題 1"/>
          <p:cNvSpPr>
            <a:spLocks noGrp="1"/>
          </p:cNvSpPr>
          <p:nvPr>
            <p:ph type="title"/>
          </p:nvPr>
        </p:nvSpPr>
        <p:spPr/>
        <p:txBody>
          <a:bodyPr/>
          <a:lstStyle/>
          <a:p>
            <a:r>
              <a:rPr lang="en-US" altLang="zh-TW" dirty="0" smtClean="0"/>
              <a:t>Mini-batch vs. Epoch</a:t>
            </a:r>
            <a:endParaRPr lang="zh-TW" altLang="en-US" dirty="0"/>
          </a:p>
        </p:txBody>
      </p:sp>
    </p:spTree>
    <p:extLst>
      <p:ext uri="{BB962C8B-B14F-4D97-AF65-F5344CB8AC3E}">
        <p14:creationId xmlns:p14="http://schemas.microsoft.com/office/powerpoint/2010/main" val="27792867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圖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996" y="-2827550"/>
            <a:ext cx="7291052" cy="776676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224917" y="-962921"/>
            <a:ext cx="6858000" cy="1674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7" name="文字方塊 6"/>
          <p:cNvSpPr txBox="1"/>
          <p:nvPr/>
        </p:nvSpPr>
        <p:spPr>
          <a:xfrm>
            <a:off x="4036113" y="4415001"/>
            <a:ext cx="4709944" cy="253916"/>
          </a:xfrm>
          <a:prstGeom prst="rect">
            <a:avLst/>
          </a:prstGeom>
          <a:noFill/>
        </p:spPr>
        <p:txBody>
          <a:bodyPr wrap="none" rtlCol="0">
            <a:spAutoFit/>
          </a:bodyPr>
          <a:lstStyle/>
          <a:p>
            <a:r>
              <a:rPr lang="en-US" altLang="zh-TW" sz="1050" dirty="0"/>
              <a:t>http://www.stockfeel.com.tw/</a:t>
            </a:r>
            <a:r>
              <a:rPr lang="zh-TW" altLang="en-US" sz="1050" dirty="0"/>
              <a:t>機器學習的衰頹興盛：從類神經網路到淺層學習</a:t>
            </a:r>
          </a:p>
        </p:txBody>
      </p:sp>
      <p:sp>
        <p:nvSpPr>
          <p:cNvPr id="4" name="標題 3"/>
          <p:cNvSpPr>
            <a:spLocks noGrp="1"/>
          </p:cNvSpPr>
          <p:nvPr>
            <p:ph type="title"/>
          </p:nvPr>
        </p:nvSpPr>
        <p:spPr/>
        <p:txBody>
          <a:bodyPr/>
          <a:lstStyle/>
          <a:p>
            <a:r>
              <a:rPr lang="zh-TW" altLang="en-US" dirty="0" smtClean="0"/>
              <a:t>梯度消失問題 </a:t>
            </a:r>
            <a:r>
              <a:rPr lang="en-US" altLang="zh-TW" dirty="0" smtClean="0"/>
              <a:t>(Gradient Vanishing)</a:t>
            </a:r>
            <a:endParaRPr lang="zh-TW" altLang="en-US" dirty="0"/>
          </a:p>
        </p:txBody>
      </p:sp>
    </p:spTree>
    <p:extLst>
      <p:ext uri="{BB962C8B-B14F-4D97-AF65-F5344CB8AC3E}">
        <p14:creationId xmlns:p14="http://schemas.microsoft.com/office/powerpoint/2010/main" val="2000276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知識與</a:t>
            </a:r>
            <a:r>
              <a:rPr lang="zh-TW" altLang="en-US" dirty="0" smtClean="0"/>
              <a:t>推論 </a:t>
            </a:r>
            <a:r>
              <a:rPr lang="en-US" altLang="zh-TW" dirty="0" smtClean="0"/>
              <a:t>(cont.)</a:t>
            </a:r>
            <a:endParaRPr lang="zh-TW" altLang="en-US" dirty="0"/>
          </a:p>
        </p:txBody>
      </p:sp>
      <p:pic>
        <p:nvPicPr>
          <p:cNvPr id="2050" name="Picture 2" descr="Knowledge Models, Reasoning and Rule support in Apache Stanb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265" y="973528"/>
            <a:ext cx="7032181" cy="35336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666796" y="4577821"/>
            <a:ext cx="2738250" cy="261610"/>
          </a:xfrm>
          <a:prstGeom prst="rect">
            <a:avLst/>
          </a:prstGeom>
        </p:spPr>
        <p:txBody>
          <a:bodyPr wrap="none">
            <a:spAutoFit/>
          </a:bodyPr>
          <a:lstStyle/>
          <a:p>
            <a:r>
              <a:rPr lang="en-US" altLang="zh-TW" sz="1100" dirty="0">
                <a:latin typeface="+mn-lt"/>
              </a:rPr>
              <a:t>https://stanbol.apache.org/overview.html</a:t>
            </a:r>
            <a:endParaRPr lang="zh-TW" altLang="en-US" sz="1100" dirty="0">
              <a:latin typeface="+mn-lt"/>
            </a:endParaRPr>
          </a:p>
        </p:txBody>
      </p:sp>
    </p:spTree>
    <p:extLst>
      <p:ext uri="{BB962C8B-B14F-4D97-AF65-F5344CB8AC3E}">
        <p14:creationId xmlns:p14="http://schemas.microsoft.com/office/powerpoint/2010/main" val="9382127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利用 </a:t>
            </a:r>
            <a:r>
              <a:rPr lang="en-US" altLang="zh-TW" dirty="0" smtClean="0"/>
              <a:t>momentum </a:t>
            </a:r>
            <a:r>
              <a:rPr lang="zh-TW" altLang="en-US" dirty="0"/>
              <a:t>克服</a:t>
            </a:r>
            <a:r>
              <a:rPr lang="zh-TW" altLang="en-US" dirty="0" smtClean="0"/>
              <a:t>梯度消失</a:t>
            </a:r>
            <a:endParaRPr lang="zh-TW"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268" y="849933"/>
            <a:ext cx="7079515" cy="4229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字方塊 3"/>
          <p:cNvSpPr txBox="1"/>
          <p:nvPr/>
        </p:nvSpPr>
        <p:spPr>
          <a:xfrm>
            <a:off x="5943094" y="4802452"/>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5110497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6" y="185206"/>
            <a:ext cx="7818378" cy="4796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897872" y="455094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17368458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042350" y="2987200"/>
            <a:ext cx="6568500" cy="16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600" b="1" dirty="0" smtClean="0"/>
              <a:t>模型</a:t>
            </a:r>
            <a:r>
              <a:rPr lang="zh-TW" altLang="en-US" sz="3600" b="1" dirty="0"/>
              <a:t>調教</a:t>
            </a:r>
            <a:r>
              <a:rPr lang="en-US" altLang="zh-TW" sz="3600" b="1" dirty="0" smtClean="0"/>
              <a:t/>
            </a:r>
            <a:br>
              <a:rPr lang="en-US" altLang="zh-TW" sz="3600" b="1" dirty="0" smtClean="0"/>
            </a:br>
            <a:r>
              <a:rPr lang="en-US" altLang="zh-TW" sz="2400" b="1" dirty="0" smtClean="0">
                <a:latin typeface="+mn-lt"/>
              </a:rPr>
              <a:t>Model Tuning</a:t>
            </a:r>
            <a:endParaRPr sz="3600" b="1" dirty="0">
              <a:latin typeface="+mn-lt"/>
            </a:endParaRPr>
          </a:p>
        </p:txBody>
      </p:sp>
      <p:sp>
        <p:nvSpPr>
          <p:cNvPr id="61" name="Google Shape;61;p15"/>
          <p:cNvSpPr txBox="1">
            <a:spLocks noGrp="1"/>
          </p:cNvSpPr>
          <p:nvPr>
            <p:ph type="subTitle" idx="1"/>
          </p:nvPr>
        </p:nvSpPr>
        <p:spPr>
          <a:xfrm>
            <a:off x="1104200" y="2045700"/>
            <a:ext cx="6043500" cy="78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1400" b="0" dirty="0" smtClean="0"/>
              <a:t>台灣人工智慧學校 </a:t>
            </a:r>
            <a:r>
              <a:rPr lang="en-US" altLang="zh-TW" sz="1400" b="0" dirty="0" smtClean="0"/>
              <a:t>– </a:t>
            </a:r>
            <a:r>
              <a:rPr lang="zh-TW" altLang="en-US" sz="1400" b="0" dirty="0" smtClean="0"/>
              <a:t>深度學習導論</a:t>
            </a:r>
            <a:endParaRPr sz="1400" b="0" dirty="0"/>
          </a:p>
        </p:txBody>
      </p:sp>
    </p:spTree>
    <p:extLst>
      <p:ext uri="{BB962C8B-B14F-4D97-AF65-F5344CB8AC3E}">
        <p14:creationId xmlns:p14="http://schemas.microsoft.com/office/powerpoint/2010/main" val="29391229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idx="1"/>
          </p:nvPr>
        </p:nvSpPr>
        <p:spPr/>
        <p:txBody>
          <a:bodyPr>
            <a:normAutofit/>
          </a:bodyPr>
          <a:lstStyle/>
          <a:p>
            <a:r>
              <a:rPr lang="zh-TW" altLang="en-US" sz="2000" dirty="0"/>
              <a:t>深度學習使用的特徵必須為數值資料</a:t>
            </a:r>
            <a:endParaRPr lang="en-US" altLang="zh-TW" sz="2000" dirty="0" smtClean="0"/>
          </a:p>
          <a:p>
            <a:pPr>
              <a:spcBef>
                <a:spcPts val="600"/>
              </a:spcBef>
            </a:pPr>
            <a:r>
              <a:rPr lang="zh-TW" altLang="en-US" sz="2000" dirty="0" smtClean="0"/>
              <a:t>順序</a:t>
            </a:r>
            <a:r>
              <a:rPr lang="zh-TW" altLang="en-US" sz="2000" dirty="0"/>
              <a:t>資料轉</a:t>
            </a:r>
            <a:r>
              <a:rPr lang="zh-TW" altLang="en-US" sz="2000" dirty="0" smtClean="0"/>
              <a:t>數值</a:t>
            </a:r>
            <a:endParaRPr lang="en-US" altLang="zh-TW" sz="2000" dirty="0" smtClean="0"/>
          </a:p>
          <a:p>
            <a:pPr lvl="1">
              <a:spcBef>
                <a:spcPts val="0"/>
              </a:spcBef>
            </a:pPr>
            <a:r>
              <a:rPr lang="en-US" altLang="zh-TW" sz="1600" dirty="0" smtClean="0"/>
              <a:t>{Low, Medium, High} → {1, 2, 3}</a:t>
            </a:r>
          </a:p>
          <a:p>
            <a:pPr lvl="1">
              <a:spcBef>
                <a:spcPts val="0"/>
              </a:spcBef>
            </a:pPr>
            <a:r>
              <a:rPr lang="en-US" altLang="zh-TW" sz="1600" dirty="0" smtClean="0"/>
              <a:t>{0-17, 55+, 26-35}</a:t>
            </a:r>
            <a:r>
              <a:rPr lang="zh-TW" altLang="en-US" sz="1600" dirty="0" smtClean="0"/>
              <a:t> </a:t>
            </a:r>
            <a:r>
              <a:rPr lang="en-US" altLang="zh-TW" sz="1600" dirty="0"/>
              <a:t>→ </a:t>
            </a:r>
            <a:r>
              <a:rPr lang="en-US" altLang="zh-TW" sz="1600" dirty="0" smtClean="0"/>
              <a:t>{15, 70, 30}</a:t>
            </a:r>
          </a:p>
          <a:p>
            <a:pPr>
              <a:spcBef>
                <a:spcPts val="600"/>
              </a:spcBef>
            </a:pPr>
            <a:r>
              <a:rPr lang="zh-TW" altLang="en-US" sz="2000" dirty="0"/>
              <a:t>名目資料轉</a:t>
            </a:r>
            <a:r>
              <a:rPr lang="zh-TW" altLang="en-US" sz="2000" dirty="0" smtClean="0"/>
              <a:t>數值</a:t>
            </a:r>
            <a:endParaRPr lang="en-US" altLang="zh-TW" sz="2000" dirty="0" smtClean="0"/>
          </a:p>
          <a:p>
            <a:pPr lvl="1">
              <a:spcBef>
                <a:spcPts val="0"/>
              </a:spcBef>
            </a:pPr>
            <a:r>
              <a:rPr lang="en-US" altLang="zh-TW" sz="1600" dirty="0" smtClean="0"/>
              <a:t>{“</a:t>
            </a:r>
            <a:r>
              <a:rPr lang="en-US" altLang="zh-TW" sz="1600" dirty="0" err="1" smtClean="0"/>
              <a:t>SugarFree</a:t>
            </a:r>
            <a:r>
              <a:rPr lang="en-US" altLang="zh-TW" sz="1600" dirty="0" smtClean="0"/>
              <a:t>”, “Half”, “Regular”} </a:t>
            </a:r>
            <a:r>
              <a:rPr lang="en-US" altLang="zh-TW" sz="1600" dirty="0"/>
              <a:t>→</a:t>
            </a:r>
            <a:endParaRPr lang="en-US" altLang="zh-TW" sz="1600" dirty="0" smtClean="0"/>
          </a:p>
          <a:p>
            <a:pPr lvl="2">
              <a:spcBef>
                <a:spcPts val="0"/>
              </a:spcBef>
            </a:pPr>
            <a:r>
              <a:rPr lang="en-US" altLang="zh-TW" sz="1600" dirty="0" smtClean="0"/>
              <a:t>{1, 0, 0}, {0, 1, 0}, {0, 0, 1} (one-hot encoding)</a:t>
            </a:r>
          </a:p>
          <a:p>
            <a:pPr lvl="2">
              <a:spcBef>
                <a:spcPts val="0"/>
              </a:spcBef>
            </a:pPr>
            <a:r>
              <a:rPr lang="en-US" altLang="zh-TW" sz="1600" dirty="0" smtClean="0"/>
              <a:t>{0, 0.5, 1} (</a:t>
            </a:r>
            <a:r>
              <a:rPr lang="zh-TW" altLang="en-US" sz="1600" dirty="0" smtClean="0"/>
              <a:t>賦予數值解釋</a:t>
            </a:r>
            <a:r>
              <a:rPr lang="en-US" altLang="zh-TW" sz="1600" dirty="0" smtClean="0"/>
              <a:t>)</a:t>
            </a:r>
          </a:p>
          <a:p>
            <a:pPr lvl="1">
              <a:spcBef>
                <a:spcPts val="0"/>
              </a:spcBef>
            </a:pPr>
            <a:r>
              <a:rPr lang="zh-TW" altLang="en-US" sz="1600" dirty="0" smtClean="0"/>
              <a:t>台北市南港區研究院路二段 </a:t>
            </a:r>
            <a:r>
              <a:rPr lang="en-US" altLang="zh-TW" sz="1600" dirty="0" smtClean="0"/>
              <a:t>128 </a:t>
            </a:r>
            <a:r>
              <a:rPr lang="zh-TW" altLang="en-US" sz="1600" dirty="0" smtClean="0"/>
              <a:t>號 </a:t>
            </a:r>
            <a:r>
              <a:rPr lang="en-US" altLang="zh-TW" sz="1600" dirty="0" smtClean="0"/>
              <a:t>→</a:t>
            </a:r>
          </a:p>
          <a:p>
            <a:pPr lvl="2">
              <a:spcBef>
                <a:spcPts val="0"/>
              </a:spcBef>
            </a:pPr>
            <a:r>
              <a:rPr lang="en-US" altLang="zh-TW" sz="1600" dirty="0" smtClean="0"/>
              <a:t>25.04, 121.61 (</a:t>
            </a:r>
            <a:r>
              <a:rPr lang="zh-TW" altLang="en-US" sz="1600" dirty="0" smtClean="0"/>
              <a:t>地址轉換為經緯度</a:t>
            </a:r>
            <a:r>
              <a:rPr lang="en-US" altLang="zh-TW" sz="1600" dirty="0" smtClean="0"/>
              <a:t>)</a:t>
            </a:r>
          </a:p>
        </p:txBody>
      </p:sp>
      <p:sp>
        <p:nvSpPr>
          <p:cNvPr id="2" name="標題 1"/>
          <p:cNvSpPr>
            <a:spLocks noGrp="1"/>
          </p:cNvSpPr>
          <p:nvPr>
            <p:ph type="title"/>
          </p:nvPr>
        </p:nvSpPr>
        <p:spPr/>
        <p:txBody>
          <a:bodyPr/>
          <a:lstStyle/>
          <a:p>
            <a:r>
              <a:rPr lang="en-US" altLang="zh-TW" dirty="0" smtClean="0"/>
              <a:t>Input </a:t>
            </a:r>
            <a:r>
              <a:rPr lang="zh-TW" altLang="en-US" dirty="0" smtClean="0"/>
              <a:t>前處理</a:t>
            </a:r>
            <a:endParaRPr lang="zh-TW" altLang="en-US" dirty="0"/>
          </a:p>
        </p:txBody>
      </p:sp>
    </p:spTree>
    <p:extLst>
      <p:ext uri="{BB962C8B-B14F-4D97-AF65-F5344CB8AC3E}">
        <p14:creationId xmlns:p14="http://schemas.microsoft.com/office/powerpoint/2010/main" val="18364309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idx="1"/>
          </p:nvPr>
        </p:nvSpPr>
        <p:spPr/>
        <p:txBody>
          <a:bodyPr/>
          <a:lstStyle/>
          <a:p>
            <a:r>
              <a:rPr lang="en-US" altLang="zh-TW" dirty="0" smtClean="0"/>
              <a:t>Re-scale </a:t>
            </a:r>
            <a:r>
              <a:rPr lang="zh-TW" altLang="en-US" dirty="0" smtClean="0"/>
              <a:t>數值資料</a:t>
            </a:r>
            <a:endParaRPr lang="zh-TW" altLang="en-US" dirty="0"/>
          </a:p>
        </p:txBody>
      </p:sp>
      <p:sp>
        <p:nvSpPr>
          <p:cNvPr id="2" name="標題 1"/>
          <p:cNvSpPr>
            <a:spLocks noGrp="1"/>
          </p:cNvSpPr>
          <p:nvPr>
            <p:ph type="title"/>
          </p:nvPr>
        </p:nvSpPr>
        <p:spPr/>
        <p:txBody>
          <a:bodyPr/>
          <a:lstStyle/>
          <a:p>
            <a:r>
              <a:rPr lang="en-US" altLang="zh-TW" dirty="0" smtClean="0"/>
              <a:t>Input </a:t>
            </a:r>
            <a:r>
              <a:rPr lang="zh-TW" altLang="en-US" dirty="0" smtClean="0"/>
              <a:t>前處理 </a:t>
            </a:r>
            <a:r>
              <a:rPr lang="en-US" altLang="zh-TW" dirty="0" smtClean="0"/>
              <a:t>(cont.)</a:t>
            </a:r>
            <a:endParaRPr lang="zh-TW"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847" y="1523836"/>
            <a:ext cx="6907078" cy="3164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5417799" y="4762975"/>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214079351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type="body" idx="1"/>
          </p:nvPr>
        </p:nvSpPr>
        <p:spPr/>
        <p:txBody>
          <a:bodyPr/>
          <a:lstStyle/>
          <a:p>
            <a:r>
              <a:rPr lang="zh-TW" altLang="en-US" dirty="0" smtClean="0"/>
              <a:t>不同 </a:t>
            </a:r>
            <a:r>
              <a:rPr lang="en-US" altLang="zh-TW" dirty="0" smtClean="0"/>
              <a:t>scale </a:t>
            </a:r>
            <a:r>
              <a:rPr lang="zh-TW" altLang="en-US" dirty="0" smtClean="0"/>
              <a:t>的 </a:t>
            </a:r>
            <a:r>
              <a:rPr lang="en-US" altLang="zh-TW" dirty="0" smtClean="0"/>
              <a:t>weights </a:t>
            </a:r>
            <a:r>
              <a:rPr lang="zh-TW" altLang="en-US" dirty="0" smtClean="0"/>
              <a:t>修正需要不同的  </a:t>
            </a:r>
            <a:r>
              <a:rPr lang="en-US" altLang="zh-TW" dirty="0" smtClean="0"/>
              <a:t>learning rates</a:t>
            </a:r>
          </a:p>
          <a:p>
            <a:pPr marL="114300" indent="0">
              <a:buNone/>
            </a:pPr>
            <a:r>
              <a:rPr lang="en-US" altLang="zh-TW" dirty="0"/>
              <a:t>	</a:t>
            </a:r>
            <a:r>
              <a:rPr lang="en-US" altLang="zh-TW" dirty="0" smtClean="0"/>
              <a:t>				 → </a:t>
            </a:r>
            <a:r>
              <a:rPr lang="zh-TW" altLang="en-US" dirty="0" smtClean="0"/>
              <a:t>需要 </a:t>
            </a:r>
            <a:r>
              <a:rPr lang="en-US" altLang="zh-TW" dirty="0" smtClean="0"/>
              <a:t>adaptive learning rate</a:t>
            </a:r>
          </a:p>
          <a:p>
            <a:pPr>
              <a:spcBef>
                <a:spcPts val="600"/>
              </a:spcBef>
            </a:pPr>
            <a:r>
              <a:rPr lang="zh-TW" altLang="en-US" dirty="0" smtClean="0"/>
              <a:t>相同 </a:t>
            </a:r>
            <a:r>
              <a:rPr lang="en-US" altLang="zh-TW" dirty="0" smtClean="0"/>
              <a:t>scale </a:t>
            </a:r>
            <a:r>
              <a:rPr lang="zh-TW" altLang="en-US" dirty="0" smtClean="0"/>
              <a:t>下，</a:t>
            </a:r>
            <a:r>
              <a:rPr lang="en-US" altLang="zh-TW" dirty="0" smtClean="0"/>
              <a:t>loss </a:t>
            </a:r>
            <a:r>
              <a:rPr lang="zh-TW" altLang="en-US" dirty="0" smtClean="0"/>
              <a:t> 的等高線會較接近圓形</a:t>
            </a:r>
            <a:endParaRPr lang="en-US" altLang="zh-TW" dirty="0" smtClean="0"/>
          </a:p>
          <a:p>
            <a:pPr lvl="1">
              <a:spcBef>
                <a:spcPts val="0"/>
              </a:spcBef>
            </a:pPr>
            <a:r>
              <a:rPr lang="en-US" altLang="zh-TW" dirty="0" smtClean="0"/>
              <a:t>Gradient </a:t>
            </a:r>
            <a:r>
              <a:rPr lang="zh-TW" altLang="en-US" dirty="0" smtClean="0"/>
              <a:t>的方向會指向圓心 </a:t>
            </a:r>
            <a:r>
              <a:rPr lang="en-US" altLang="zh-TW" dirty="0" smtClean="0"/>
              <a:t>(</a:t>
            </a:r>
            <a:r>
              <a:rPr lang="zh-TW" altLang="en-US" dirty="0" smtClean="0"/>
              <a:t>最低點</a:t>
            </a:r>
            <a:r>
              <a:rPr lang="en-US" altLang="zh-TW" dirty="0" smtClean="0"/>
              <a:t>)</a:t>
            </a:r>
          </a:p>
        </p:txBody>
      </p:sp>
      <p:sp>
        <p:nvSpPr>
          <p:cNvPr id="2" name="標題 1"/>
          <p:cNvSpPr>
            <a:spLocks noGrp="1"/>
          </p:cNvSpPr>
          <p:nvPr>
            <p:ph type="title"/>
          </p:nvPr>
        </p:nvSpPr>
        <p:spPr/>
        <p:txBody>
          <a:bodyPr/>
          <a:lstStyle/>
          <a:p>
            <a:r>
              <a:rPr lang="en-US" altLang="zh-TW" dirty="0" smtClean="0"/>
              <a:t>Why Re-scale</a:t>
            </a:r>
            <a:endParaRPr lang="zh-TW" alt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106" y="2706599"/>
            <a:ext cx="6815138" cy="1707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341022" y="4485976"/>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1226690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idx="1"/>
          </p:nvPr>
        </p:nvSpPr>
        <p:spPr>
          <a:xfrm>
            <a:off x="311700" y="1029225"/>
            <a:ext cx="3543124" cy="3416400"/>
          </a:xfrm>
        </p:spPr>
        <p:txBody>
          <a:bodyPr/>
          <a:lstStyle/>
          <a:p>
            <a:pPr>
              <a:spcBef>
                <a:spcPts val="600"/>
              </a:spcBef>
            </a:pPr>
            <a:r>
              <a:rPr lang="zh-TW" altLang="en-US" dirty="0" smtClean="0"/>
              <a:t>每個特徵分別進行正規化</a:t>
            </a:r>
            <a:endParaRPr lang="en-US" altLang="zh-TW" dirty="0" smtClean="0"/>
          </a:p>
          <a:p>
            <a:pPr>
              <a:spcBef>
                <a:spcPts val="600"/>
              </a:spcBef>
            </a:pPr>
            <a:r>
              <a:rPr lang="zh-TW" altLang="en-US" dirty="0" smtClean="0"/>
              <a:t>調整每個輸入特徵使其具備相同的分布 </a:t>
            </a:r>
            <a:r>
              <a:rPr lang="en-US" altLang="zh-TW" dirty="0" smtClean="0"/>
              <a:t>(</a:t>
            </a:r>
            <a:r>
              <a:rPr lang="zh-TW" altLang="en-US" dirty="0" smtClean="0"/>
              <a:t>例如 平均值為 </a:t>
            </a:r>
            <a:r>
              <a:rPr lang="en-US" altLang="zh-TW" dirty="0" smtClean="0"/>
              <a:t>0</a:t>
            </a:r>
            <a:r>
              <a:rPr lang="zh-TW" altLang="en-US" dirty="0" smtClean="0"/>
              <a:t>、標準差為 </a:t>
            </a:r>
            <a:r>
              <a:rPr lang="en-US" altLang="zh-TW" dirty="0" smtClean="0"/>
              <a:t>1 </a:t>
            </a:r>
            <a:r>
              <a:rPr lang="zh-TW" altLang="en-US" dirty="0" smtClean="0"/>
              <a:t>的常態分佈</a:t>
            </a:r>
            <a:r>
              <a:rPr lang="en-US" altLang="zh-TW" dirty="0" smtClean="0"/>
              <a:t>)</a:t>
            </a:r>
          </a:p>
          <a:p>
            <a:pPr>
              <a:spcBef>
                <a:spcPts val="600"/>
              </a:spcBef>
            </a:pPr>
            <a:r>
              <a:rPr lang="zh-TW" altLang="en-US" dirty="0"/>
              <a:t>一般而言，有</a:t>
            </a:r>
            <a:r>
              <a:rPr lang="zh-TW" altLang="en-US" dirty="0" smtClean="0"/>
              <a:t>作 </a:t>
            </a:r>
            <a:r>
              <a:rPr lang="en-US" altLang="zh-TW" dirty="0" smtClean="0"/>
              <a:t>re-scale </a:t>
            </a:r>
            <a:r>
              <a:rPr lang="zh-TW" altLang="en-US" dirty="0" smtClean="0"/>
              <a:t>數據收斂得比較快</a:t>
            </a:r>
            <a:endParaRPr lang="zh-TW" altLang="en-US" dirty="0"/>
          </a:p>
        </p:txBody>
      </p:sp>
      <p:sp>
        <p:nvSpPr>
          <p:cNvPr id="3" name="標題 2"/>
          <p:cNvSpPr>
            <a:spLocks noGrp="1"/>
          </p:cNvSpPr>
          <p:nvPr>
            <p:ph type="title"/>
          </p:nvPr>
        </p:nvSpPr>
        <p:spPr/>
        <p:txBody>
          <a:bodyPr/>
          <a:lstStyle/>
          <a:p>
            <a:r>
              <a:rPr lang="en-US" altLang="zh-TW" dirty="0" smtClean="0"/>
              <a:t>Re-Scale - Normalization</a:t>
            </a: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8929" y="940933"/>
            <a:ext cx="5245660" cy="3579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554911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idx="1"/>
          </p:nvPr>
        </p:nvSpPr>
        <p:spPr>
          <a:xfrm>
            <a:off x="4534075" y="2724109"/>
            <a:ext cx="4340982" cy="1989362"/>
          </a:xfrm>
        </p:spPr>
        <p:txBody>
          <a:bodyPr/>
          <a:lstStyle/>
          <a:p>
            <a:r>
              <a:rPr lang="zh-TW" altLang="en-US" dirty="0"/>
              <a:t>對每個隱藏層</a:t>
            </a:r>
            <a:r>
              <a:rPr lang="zh-TW" altLang="en-US" dirty="0" smtClean="0"/>
              <a:t>作 </a:t>
            </a:r>
            <a:r>
              <a:rPr lang="en-US" altLang="zh-TW" dirty="0" smtClean="0"/>
              <a:t>re-scaling </a:t>
            </a:r>
            <a:r>
              <a:rPr lang="zh-TW" altLang="en-US" dirty="0" smtClean="0"/>
              <a:t>實務上由於隱藏層的輸入與輸出的統計特性在訓練過程中時時改變 會造成 </a:t>
            </a:r>
            <a:r>
              <a:rPr lang="en-US" altLang="zh-TW" b="1" dirty="0" smtClean="0">
                <a:solidFill>
                  <a:srgbClr val="FF0000"/>
                </a:solidFill>
              </a:rPr>
              <a:t>internal covariate shift </a:t>
            </a:r>
            <a:r>
              <a:rPr lang="zh-TW" altLang="en-US" dirty="0" smtClean="0"/>
              <a:t>的問題</a:t>
            </a:r>
            <a:endParaRPr lang="en-US" altLang="zh-TW" dirty="0" smtClean="0"/>
          </a:p>
          <a:p>
            <a:r>
              <a:rPr lang="zh-TW" altLang="en-US" dirty="0" smtClean="0"/>
              <a:t>降低 </a:t>
            </a:r>
            <a:r>
              <a:rPr lang="en-US" altLang="zh-TW" dirty="0" smtClean="0"/>
              <a:t>learning rate </a:t>
            </a:r>
            <a:r>
              <a:rPr lang="zh-TW" altLang="en-US" dirty="0" smtClean="0"/>
              <a:t>可以緩解此問題，但是會使得訓練過程變慢</a:t>
            </a:r>
            <a:endParaRPr lang="zh-TW" altLang="en-US" dirty="0"/>
          </a:p>
        </p:txBody>
      </p:sp>
      <p:sp>
        <p:nvSpPr>
          <p:cNvPr id="3" name="標題 2"/>
          <p:cNvSpPr>
            <a:spLocks noGrp="1"/>
          </p:cNvSpPr>
          <p:nvPr>
            <p:ph type="title"/>
          </p:nvPr>
        </p:nvSpPr>
        <p:spPr/>
        <p:txBody>
          <a:bodyPr/>
          <a:lstStyle/>
          <a:p>
            <a:r>
              <a:rPr lang="en-US" altLang="zh-TW" dirty="0" smtClean="0"/>
              <a:t>Re-Scale in Hidden Layer</a:t>
            </a:r>
            <a:endParaRPr lang="zh-TW"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470" y="834277"/>
            <a:ext cx="7512424" cy="1828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70" y="2562783"/>
            <a:ext cx="3595688" cy="2195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6765774" y="465547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76819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Batch Normalization</a:t>
            </a:r>
            <a:endParaRPr lang="zh-TW" altLang="en-US"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22" y="950267"/>
            <a:ext cx="2236200" cy="3051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420471" y="851650"/>
            <a:ext cx="466164" cy="3150533"/>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上彎箭號 4"/>
          <p:cNvSpPr/>
          <p:nvPr/>
        </p:nvSpPr>
        <p:spPr>
          <a:xfrm rot="5400000">
            <a:off x="2599764" y="4002742"/>
            <a:ext cx="573741" cy="63649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316931" y="4240304"/>
            <a:ext cx="1790875" cy="523220"/>
          </a:xfrm>
          <a:prstGeom prst="rect">
            <a:avLst/>
          </a:prstGeom>
          <a:noFill/>
        </p:spPr>
        <p:txBody>
          <a:bodyPr wrap="none" rtlCol="0">
            <a:spAutoFit/>
          </a:bodyPr>
          <a:lstStyle/>
          <a:p>
            <a:r>
              <a:rPr lang="zh-TW" altLang="en-US" b="1" dirty="0">
                <a:solidFill>
                  <a:schemeClr val="bg2">
                    <a:lumMod val="50000"/>
                  </a:schemeClr>
                </a:solidFill>
                <a:latin typeface="+mn-lt"/>
              </a:rPr>
              <a:t>計算</a:t>
            </a:r>
            <a:r>
              <a:rPr lang="zh-TW" altLang="en-US" b="1" dirty="0" smtClean="0">
                <a:solidFill>
                  <a:schemeClr val="bg2">
                    <a:lumMod val="50000"/>
                  </a:schemeClr>
                </a:solidFill>
                <a:latin typeface="+mn-lt"/>
              </a:rPr>
              <a:t>該 </a:t>
            </a:r>
            <a:r>
              <a:rPr lang="en-US" altLang="zh-TW" b="1" dirty="0" smtClean="0">
                <a:solidFill>
                  <a:schemeClr val="bg2">
                    <a:lumMod val="50000"/>
                  </a:schemeClr>
                </a:solidFill>
                <a:latin typeface="+mn-lt"/>
              </a:rPr>
              <a:t>Batch </a:t>
            </a:r>
            <a:r>
              <a:rPr lang="zh-TW" altLang="en-US" b="1" dirty="0" smtClean="0">
                <a:solidFill>
                  <a:schemeClr val="bg2">
                    <a:lumMod val="50000"/>
                  </a:schemeClr>
                </a:solidFill>
                <a:latin typeface="+mn-lt"/>
              </a:rPr>
              <a:t>的</a:t>
            </a:r>
            <a:endParaRPr lang="en-US" altLang="zh-TW" b="1" dirty="0" smtClean="0">
              <a:solidFill>
                <a:schemeClr val="bg2">
                  <a:lumMod val="50000"/>
                </a:schemeClr>
              </a:solidFill>
              <a:latin typeface="+mn-lt"/>
            </a:endParaRPr>
          </a:p>
          <a:p>
            <a:r>
              <a:rPr lang="zh-TW" altLang="en-US" b="1" dirty="0" smtClean="0">
                <a:solidFill>
                  <a:schemeClr val="bg2">
                    <a:lumMod val="50000"/>
                  </a:schemeClr>
                </a:solidFill>
                <a:latin typeface="+mn-lt"/>
              </a:rPr>
              <a:t>平均值 </a:t>
            </a:r>
            <a:r>
              <a:rPr lang="el-GR" altLang="zh-TW" b="1" dirty="0" smtClean="0">
                <a:solidFill>
                  <a:schemeClr val="bg2">
                    <a:lumMod val="50000"/>
                  </a:schemeClr>
                </a:solidFill>
                <a:latin typeface="+mn-lt"/>
                <a:ea typeface="Microsoft JhengHei UI"/>
              </a:rPr>
              <a:t>μ</a:t>
            </a:r>
            <a:r>
              <a:rPr lang="zh-TW" altLang="en-US" b="1" dirty="0" smtClean="0">
                <a:solidFill>
                  <a:schemeClr val="bg2">
                    <a:lumMod val="50000"/>
                  </a:schemeClr>
                </a:solidFill>
                <a:latin typeface="+mn-lt"/>
                <a:ea typeface="Microsoft JhengHei UI"/>
              </a:rPr>
              <a:t> </a:t>
            </a:r>
            <a:r>
              <a:rPr lang="zh-TW" altLang="en-US" b="1" dirty="0" smtClean="0">
                <a:solidFill>
                  <a:schemeClr val="bg2">
                    <a:lumMod val="50000"/>
                  </a:schemeClr>
                </a:solidFill>
                <a:latin typeface="+mn-lt"/>
              </a:rPr>
              <a:t>與標準差 </a:t>
            </a:r>
            <a:r>
              <a:rPr lang="el-GR" altLang="zh-TW" b="1" dirty="0" smtClean="0">
                <a:solidFill>
                  <a:schemeClr val="bg2">
                    <a:lumMod val="50000"/>
                  </a:schemeClr>
                </a:solidFill>
                <a:latin typeface="+mn-lt"/>
                <a:ea typeface="Microsoft JhengHei UI"/>
              </a:rPr>
              <a:t>σ</a:t>
            </a:r>
            <a:endParaRPr lang="zh-TW" altLang="en-US" b="1" dirty="0">
              <a:solidFill>
                <a:schemeClr val="bg2">
                  <a:lumMod val="50000"/>
                </a:schemeClr>
              </a:solidFill>
              <a:latin typeface="+mn-lt"/>
            </a:endParaRPr>
          </a:p>
        </p:txBody>
      </p:sp>
      <p:sp>
        <p:nvSpPr>
          <p:cNvPr id="7" name="向右箭號 6"/>
          <p:cNvSpPr/>
          <p:nvPr/>
        </p:nvSpPr>
        <p:spPr>
          <a:xfrm>
            <a:off x="3433482" y="2106709"/>
            <a:ext cx="1335742" cy="5468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文字方塊 7"/>
              <p:cNvSpPr txBox="1"/>
              <p:nvPr/>
            </p:nvSpPr>
            <p:spPr>
              <a:xfrm>
                <a:off x="3307974" y="2823886"/>
                <a:ext cx="1485150" cy="7186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000" b="1" i="1" smtClean="0">
                              <a:solidFill>
                                <a:schemeClr val="bg2">
                                  <a:lumMod val="50000"/>
                                </a:schemeClr>
                              </a:solidFill>
                              <a:latin typeface="Cambria Math"/>
                            </a:rPr>
                          </m:ctrlPr>
                        </m:sSupPr>
                        <m:e>
                          <m:acc>
                            <m:accPr>
                              <m:chr m:val="̃"/>
                              <m:ctrlPr>
                                <a:rPr lang="en-US" altLang="zh-TW" sz="2000" b="1" i="1" smtClean="0">
                                  <a:solidFill>
                                    <a:schemeClr val="bg2">
                                      <a:lumMod val="50000"/>
                                    </a:schemeClr>
                                  </a:solidFill>
                                  <a:latin typeface="Cambria Math"/>
                                </a:rPr>
                              </m:ctrlPr>
                            </m:accPr>
                            <m:e>
                              <m:r>
                                <a:rPr lang="en-US" altLang="zh-TW" sz="2000" b="1" i="1" smtClean="0">
                                  <a:solidFill>
                                    <a:schemeClr val="bg2">
                                      <a:lumMod val="50000"/>
                                    </a:schemeClr>
                                  </a:solidFill>
                                  <a:latin typeface="Cambria Math"/>
                                </a:rPr>
                                <m:t>𝒛</m:t>
                              </m:r>
                            </m:e>
                          </m:acc>
                        </m:e>
                        <m:sup>
                          <m:r>
                            <a:rPr lang="en-US" altLang="zh-TW" sz="2000" b="1" i="1" smtClean="0">
                              <a:solidFill>
                                <a:schemeClr val="bg2">
                                  <a:lumMod val="50000"/>
                                </a:schemeClr>
                              </a:solidFill>
                              <a:latin typeface="Cambria Math"/>
                            </a:rPr>
                            <m:t>𝒊</m:t>
                          </m:r>
                        </m:sup>
                      </m:sSup>
                      <m:r>
                        <a:rPr lang="en-US" altLang="zh-TW" sz="2000" b="1" i="1" smtClean="0">
                          <a:solidFill>
                            <a:schemeClr val="bg2">
                              <a:lumMod val="50000"/>
                            </a:schemeClr>
                          </a:solidFill>
                          <a:latin typeface="Cambria Math"/>
                        </a:rPr>
                        <m:t>=</m:t>
                      </m:r>
                      <m:f>
                        <m:fPr>
                          <m:ctrlPr>
                            <a:rPr lang="en-US" altLang="zh-TW" sz="2000" b="1" i="1" smtClean="0">
                              <a:solidFill>
                                <a:schemeClr val="bg2">
                                  <a:lumMod val="50000"/>
                                </a:schemeClr>
                              </a:solidFill>
                              <a:latin typeface="Cambria Math"/>
                            </a:rPr>
                          </m:ctrlPr>
                        </m:fPr>
                        <m:num>
                          <m:sSup>
                            <m:sSupPr>
                              <m:ctrlPr>
                                <a:rPr lang="en-US" altLang="zh-TW" sz="2000" b="1" i="1" smtClean="0">
                                  <a:solidFill>
                                    <a:schemeClr val="bg2">
                                      <a:lumMod val="50000"/>
                                    </a:schemeClr>
                                  </a:solidFill>
                                  <a:latin typeface="Cambria Math"/>
                                </a:rPr>
                              </m:ctrlPr>
                            </m:sSupPr>
                            <m:e>
                              <m:r>
                                <a:rPr lang="en-US" altLang="zh-TW" sz="2000" b="1" i="1" smtClean="0">
                                  <a:solidFill>
                                    <a:schemeClr val="bg2">
                                      <a:lumMod val="50000"/>
                                    </a:schemeClr>
                                  </a:solidFill>
                                  <a:latin typeface="Cambria Math"/>
                                </a:rPr>
                                <m:t>𝒛</m:t>
                              </m:r>
                            </m:e>
                            <m:sup>
                              <m:r>
                                <a:rPr lang="en-US" altLang="zh-TW" sz="2000" b="1" i="1" smtClean="0">
                                  <a:solidFill>
                                    <a:schemeClr val="bg2">
                                      <a:lumMod val="50000"/>
                                    </a:schemeClr>
                                  </a:solidFill>
                                  <a:latin typeface="Cambria Math"/>
                                </a:rPr>
                                <m:t>𝒊</m:t>
                              </m:r>
                            </m:sup>
                          </m:sSup>
                          <m:r>
                            <a:rPr lang="en-US" altLang="zh-TW" sz="2000" b="1" i="1" smtClean="0">
                              <a:solidFill>
                                <a:schemeClr val="bg2">
                                  <a:lumMod val="50000"/>
                                </a:schemeClr>
                              </a:solidFill>
                              <a:latin typeface="Cambria Math"/>
                            </a:rPr>
                            <m:t>−</m:t>
                          </m:r>
                          <m:r>
                            <a:rPr lang="zh-TW" altLang="en-US" sz="2000" b="1" i="1" smtClean="0">
                              <a:solidFill>
                                <a:schemeClr val="bg2">
                                  <a:lumMod val="50000"/>
                                </a:schemeClr>
                              </a:solidFill>
                              <a:latin typeface="Cambria Math"/>
                            </a:rPr>
                            <m:t>𝝁</m:t>
                          </m:r>
                        </m:num>
                        <m:den>
                          <m:r>
                            <a:rPr lang="zh-TW" altLang="en-US" sz="2000" b="1" i="1" smtClean="0">
                              <a:solidFill>
                                <a:schemeClr val="bg2">
                                  <a:lumMod val="50000"/>
                                </a:schemeClr>
                              </a:solidFill>
                              <a:latin typeface="Cambria Math"/>
                            </a:rPr>
                            <m:t>𝝈</m:t>
                          </m:r>
                        </m:den>
                      </m:f>
                    </m:oMath>
                  </m:oMathPara>
                </a14:m>
                <a:endParaRPr lang="zh-TW" altLang="en-US" sz="2000" b="1" dirty="0">
                  <a:solidFill>
                    <a:schemeClr val="bg2">
                      <a:lumMod val="50000"/>
                    </a:schemeClr>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3307974" y="2823886"/>
                <a:ext cx="1485150" cy="718658"/>
              </a:xfrm>
              <a:prstGeom prst="rect">
                <a:avLst/>
              </a:prstGeom>
              <a:blipFill rotWithShape="1">
                <a:blip r:embed="rId4"/>
                <a:stretch>
                  <a:fillRect/>
                </a:stretch>
              </a:blipFill>
            </p:spPr>
            <p:txBody>
              <a:bodyPr/>
              <a:lstStyle/>
              <a:p>
                <a:r>
                  <a:rPr lang="zh-TW" altLang="en-US">
                    <a:noFill/>
                  </a:rPr>
                  <a:t> </a:t>
                </a:r>
              </a:p>
            </p:txBody>
          </p:sp>
        </mc:Fallback>
      </mc:AlternateContent>
      <p:sp>
        <p:nvSpPr>
          <p:cNvPr id="12" name="文字方塊 11"/>
          <p:cNvSpPr txBox="1"/>
          <p:nvPr/>
        </p:nvSpPr>
        <p:spPr>
          <a:xfrm>
            <a:off x="3124197" y="1488154"/>
            <a:ext cx="1959191" cy="307777"/>
          </a:xfrm>
          <a:prstGeom prst="rect">
            <a:avLst/>
          </a:prstGeom>
          <a:noFill/>
        </p:spPr>
        <p:txBody>
          <a:bodyPr wrap="none" rtlCol="0">
            <a:spAutoFit/>
          </a:bodyPr>
          <a:lstStyle/>
          <a:p>
            <a:r>
              <a:rPr lang="en-US" altLang="zh-TW" b="1" dirty="0" smtClean="0">
                <a:solidFill>
                  <a:schemeClr val="bg2">
                    <a:lumMod val="50000"/>
                  </a:schemeClr>
                </a:solidFill>
                <a:latin typeface="+mn-lt"/>
              </a:rPr>
              <a:t>Batch Normalization</a:t>
            </a:r>
            <a:endParaRPr lang="zh-TW" altLang="en-US" b="1" dirty="0">
              <a:solidFill>
                <a:schemeClr val="bg2">
                  <a:lumMod val="50000"/>
                </a:schemeClr>
              </a:solidFill>
              <a:latin typeface="+mn-lt"/>
            </a:endParaRPr>
          </a:p>
        </p:txBody>
      </p:sp>
      <p:sp>
        <p:nvSpPr>
          <p:cNvPr id="13" name="向右箭號 12"/>
          <p:cNvSpPr/>
          <p:nvPr/>
        </p:nvSpPr>
        <p:spPr>
          <a:xfrm rot="16200000">
            <a:off x="3802321" y="3760155"/>
            <a:ext cx="496457" cy="273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910" y="950262"/>
            <a:ext cx="3526559" cy="3051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文字方塊 13"/>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328059671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Batch Normalization</a:t>
            </a:r>
            <a:r>
              <a:rPr lang="zh-TW" altLang="en-US" dirty="0" smtClean="0"/>
              <a:t> </a:t>
            </a:r>
            <a:r>
              <a:rPr lang="en-US" altLang="zh-TW" dirty="0" smtClean="0"/>
              <a:t>– </a:t>
            </a:r>
            <a:r>
              <a:rPr lang="zh-TW" altLang="en-US" dirty="0" smtClean="0"/>
              <a:t>再變換</a:t>
            </a:r>
            <a:endParaRPr lang="zh-TW"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82" y="854758"/>
            <a:ext cx="6696635" cy="3819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764" y="1568824"/>
            <a:ext cx="1909484" cy="1155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6765774" y="4512039"/>
            <a:ext cx="2246128" cy="276999"/>
          </a:xfrm>
          <a:prstGeom prst="rect">
            <a:avLst/>
          </a:prstGeom>
          <a:noFill/>
        </p:spPr>
        <p:txBody>
          <a:bodyPr wrap="none" rtlCol="0">
            <a:spAutoFit/>
          </a:bodyPr>
          <a:lstStyle/>
          <a:p>
            <a:r>
              <a:rPr lang="en-US" altLang="zh-TW" sz="1200" b="1" dirty="0" smtClean="0">
                <a:latin typeface="+mn-lt"/>
              </a:rPr>
              <a:t>Slides credit: </a:t>
            </a:r>
            <a:r>
              <a:rPr lang="zh-TW" altLang="en-US" sz="1200" b="1" dirty="0" smtClean="0">
                <a:latin typeface="+mn-lt"/>
              </a:rPr>
              <a:t>台大電機李宏毅</a:t>
            </a:r>
            <a:endParaRPr lang="zh-TW" altLang="en-US" sz="1200" b="1" dirty="0">
              <a:latin typeface="+mn-lt"/>
            </a:endParaRPr>
          </a:p>
        </p:txBody>
      </p:sp>
    </p:spTree>
    <p:extLst>
      <p:ext uri="{BB962C8B-B14F-4D97-AF65-F5344CB8AC3E}">
        <p14:creationId xmlns:p14="http://schemas.microsoft.com/office/powerpoint/2010/main" val="2743538352"/>
      </p:ext>
    </p:extLst>
  </p:cSld>
  <p:clrMapOvr>
    <a:masterClrMapping/>
  </p:clrMapOvr>
  <p:timing>
    <p:tnLst>
      <p:par>
        <p:cTn id="1" dur="indefinite" restart="never" nodeType="tmRoot"/>
      </p:par>
    </p:tnLst>
  </p:timing>
</p:sld>
</file>

<file path=ppt/theme/theme1.xml><?xml version="1.0" encoding="utf-8"?>
<a:theme xmlns:a="http://schemas.openxmlformats.org/drawingml/2006/main" name="AI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J">
      <a:majorFont>
        <a:latin typeface="Constantia"/>
        <a:ea typeface="微軟正黑體"/>
        <a:cs typeface=""/>
      </a:majorFont>
      <a:minorFont>
        <a:latin typeface="Constantia"/>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1690</TotalTime>
  <Words>3725</Words>
  <Application>Microsoft Office PowerPoint</Application>
  <PresentationFormat>如螢幕大小 (16:9)</PresentationFormat>
  <Paragraphs>462</Paragraphs>
  <Slides>133</Slides>
  <Notes>29</Notes>
  <HiddenSlides>0</HiddenSlides>
  <MMClips>1</MMClips>
  <ScaleCrop>false</ScaleCrop>
  <HeadingPairs>
    <vt:vector size="4" baseType="variant">
      <vt:variant>
        <vt:lpstr>佈景主題</vt:lpstr>
      </vt:variant>
      <vt:variant>
        <vt:i4>1</vt:i4>
      </vt:variant>
      <vt:variant>
        <vt:lpstr>投影片標題</vt:lpstr>
      </vt:variant>
      <vt:variant>
        <vt:i4>133</vt:i4>
      </vt:variant>
    </vt:vector>
  </HeadingPairs>
  <TitlesOfParts>
    <vt:vector size="134" baseType="lpstr">
      <vt:lpstr>AIA</vt:lpstr>
      <vt:lpstr>深度學習導論 Introduction to Deep Learning</vt:lpstr>
      <vt:lpstr>PowerPoint 簡報</vt:lpstr>
      <vt:lpstr>引言</vt:lpstr>
      <vt:lpstr>何為 AI ?</vt:lpstr>
      <vt:lpstr>AI 的定義</vt:lpstr>
      <vt:lpstr>AI 不僅僅是 Deep Learning</vt:lpstr>
      <vt:lpstr>人工智慧 AI 發展史</vt:lpstr>
      <vt:lpstr>知識與推論</vt:lpstr>
      <vt:lpstr>知識與推論 (cont.)</vt:lpstr>
      <vt:lpstr>知識與推論 – BDI Agent</vt:lpstr>
      <vt:lpstr>PowerPoint 簡報</vt:lpstr>
      <vt:lpstr>演化式計算 (Genetic Algorithm)</vt:lpstr>
      <vt:lpstr>螞蟻演算法 (Ant Colony Algorithm)</vt:lpstr>
      <vt:lpstr>AI 與 Learning</vt:lpstr>
      <vt:lpstr>機器學習 Machine Learning</vt:lpstr>
      <vt:lpstr>機器學習 (Machine Learning)</vt:lpstr>
      <vt:lpstr>機器學習 (cont.)</vt:lpstr>
      <vt:lpstr>機器如何學習？</vt:lpstr>
      <vt:lpstr>PowerPoint 簡報</vt:lpstr>
      <vt:lpstr>機器學習框架</vt:lpstr>
      <vt:lpstr>機器學習的目的</vt:lpstr>
      <vt:lpstr>PowerPoint 簡報</vt:lpstr>
      <vt:lpstr>PowerPoint 簡報</vt:lpstr>
      <vt:lpstr>PowerPoint 簡報</vt:lpstr>
      <vt:lpstr>PowerPoint 簡報</vt:lpstr>
      <vt:lpstr>PowerPoint 簡報</vt:lpstr>
      <vt:lpstr>人肉分群</vt:lpstr>
      <vt:lpstr>分群演算法比較</vt:lpstr>
      <vt:lpstr>強化學習 (Reinforcement Learning)</vt:lpstr>
      <vt:lpstr>PowerPoint 簡報</vt:lpstr>
      <vt:lpstr>PowerPoint 簡報</vt:lpstr>
      <vt:lpstr>PowerPoint 簡報</vt:lpstr>
      <vt:lpstr>深度學習 Deep Learning</vt:lpstr>
      <vt:lpstr>什麼是深度學習？</vt:lpstr>
      <vt:lpstr>深度學習崛起  </vt:lpstr>
      <vt:lpstr>深度學習崛起  </vt:lpstr>
      <vt:lpstr>類神經網路在深度上的演進</vt:lpstr>
      <vt:lpstr>類神經網路與多層感知機 Neural Network &amp; Multilayer Perceptron</vt:lpstr>
      <vt:lpstr>人類的大腦</vt:lpstr>
      <vt:lpstr>以數學模型模擬神經元</vt:lpstr>
      <vt:lpstr>PowerPoint 簡報</vt:lpstr>
      <vt:lpstr>PowerPoint 簡報</vt:lpstr>
      <vt:lpstr>運作實例</vt:lpstr>
      <vt:lpstr>線性可分/不可分</vt:lpstr>
      <vt:lpstr>運作實例 – 引入非線性函數</vt:lpstr>
      <vt:lpstr>PowerPoint 簡報</vt:lpstr>
      <vt:lpstr>引入多重神經元 與 非線性的激發函數</vt:lpstr>
      <vt:lpstr>XOR 問題</vt:lpstr>
      <vt:lpstr>XOR 問題 (cont.)</vt:lpstr>
      <vt:lpstr>XOR 問題 (cont.)</vt:lpstr>
      <vt:lpstr>XOR 問題 (cont.)</vt:lpstr>
      <vt:lpstr>XOR 問題 (cont.)</vt:lpstr>
      <vt:lpstr>多重感知機 (Multilayer Perceptron, MLP)</vt:lpstr>
      <vt:lpstr>MLP 運作原理</vt:lpstr>
      <vt:lpstr>MLP 運作範例</vt:lpstr>
      <vt:lpstr>逐層傳遞輸出，最終形成解答</vt:lpstr>
      <vt:lpstr>整體作為一個解決問題的函數</vt:lpstr>
      <vt:lpstr>PowerPoint 簡報</vt:lpstr>
      <vt:lpstr>評估與尋找最佳函數</vt:lpstr>
      <vt:lpstr>梯度下降與反向傳播 Gradient Descent &amp; Backpropagation</vt:lpstr>
      <vt:lpstr>假設 f 只有一個參數 ω，如何獲取最低的 Loss？</vt:lpstr>
      <vt:lpstr>機器要如何知道往哪裡調整？ </vt:lpstr>
      <vt:lpstr>梯度下降 (Gradient Descent)</vt:lpstr>
      <vt:lpstr>反向傳播與梯度下降 (Backpropagation &amp; Gradient Descent)</vt:lpstr>
      <vt:lpstr>反向傳播 - 連鎖律 (Chain Rule) 與 偏微分</vt:lpstr>
      <vt:lpstr>反向傳播 (cont.)</vt:lpstr>
      <vt:lpstr>反向傳播 - Notation</vt:lpstr>
      <vt:lpstr>反向傳播 (cont.)</vt:lpstr>
      <vt:lpstr>反向傳播 – Loss Function</vt:lpstr>
      <vt:lpstr>Backpropagation - 反向傳播</vt:lpstr>
      <vt:lpstr>反向傳播 (cont.)</vt:lpstr>
      <vt:lpstr>反向傳播 (cont.)</vt:lpstr>
      <vt:lpstr>反向傳播 - δ_n^L</vt:lpstr>
      <vt:lpstr>反向傳播 (cont.)</vt:lpstr>
      <vt:lpstr>Backpropagation – Example (1/3)</vt:lpstr>
      <vt:lpstr>Backpropagation – Example (2/3)</vt:lpstr>
      <vt:lpstr>Backpropagation – Example (3/3)</vt:lpstr>
      <vt:lpstr>梯度下降 (Gradient Descent)</vt:lpstr>
      <vt:lpstr>Gradient Descent – Example (1)</vt:lpstr>
      <vt:lpstr>Gradient Descent – Example (2)</vt:lpstr>
      <vt:lpstr>Gradient Descent – Example (3)</vt:lpstr>
      <vt:lpstr>Gradient Descent – Example (4)</vt:lpstr>
      <vt:lpstr>Gradient Descent – Example (4)</vt:lpstr>
      <vt:lpstr>Gradient Descent – Example (4)</vt:lpstr>
      <vt:lpstr>Gradient Descent – Example (2)</vt:lpstr>
      <vt:lpstr>Learning Rate 的影響</vt:lpstr>
      <vt:lpstr>Stochastic Gradient Descent (隨機梯度下降法)</vt:lpstr>
      <vt:lpstr>Mini-batch vs. Epoch</vt:lpstr>
      <vt:lpstr>梯度消失問題 (Gradient Vanishing)</vt:lpstr>
      <vt:lpstr>利用 momentum 克服梯度消失</vt:lpstr>
      <vt:lpstr>PowerPoint 簡報</vt:lpstr>
      <vt:lpstr>模型調教 Model Tuning</vt:lpstr>
      <vt:lpstr>Input 前處理</vt:lpstr>
      <vt:lpstr>Input 前處理 (cont.)</vt:lpstr>
      <vt:lpstr>Why Re-scale</vt:lpstr>
      <vt:lpstr>Re-Scale - Normalization</vt:lpstr>
      <vt:lpstr>Re-Scale in Hidden Layer</vt:lpstr>
      <vt:lpstr>Batch Normalization</vt:lpstr>
      <vt:lpstr>Batch Normalization – 再變換</vt:lpstr>
      <vt:lpstr>Batch Normalization in Testing Stage</vt:lpstr>
      <vt:lpstr>Why Batch Normalization</vt:lpstr>
      <vt:lpstr>常見的激發函數 (Activation Function)</vt:lpstr>
      <vt:lpstr>調整 Activation Function</vt:lpstr>
      <vt:lpstr>調整 Activation Function (cont.)</vt:lpstr>
      <vt:lpstr>激發函數 與 梯度消失</vt:lpstr>
      <vt:lpstr>調整 Activation Function (cont.)</vt:lpstr>
      <vt:lpstr>PowerPoint 簡報</vt:lpstr>
      <vt:lpstr>PowerPoint 簡報</vt:lpstr>
      <vt:lpstr>分類問題常用的激發函數 Softmax</vt:lpstr>
      <vt:lpstr>常用的 Loss Function – For Regression Problems </vt:lpstr>
      <vt:lpstr>常用的 Loss Function – For Classification Problems </vt:lpstr>
      <vt:lpstr>Loss Function 挑選原則</vt:lpstr>
      <vt:lpstr>常用的 Optimizer</vt:lpstr>
      <vt:lpstr>Optimizer Adagrad</vt:lpstr>
      <vt:lpstr>Optimizer Adagrad (cont.)</vt:lpstr>
      <vt:lpstr>Optimizer RMSprop</vt:lpstr>
      <vt:lpstr>Optimizer Adam</vt:lpstr>
      <vt:lpstr>PowerPoint 簡報</vt:lpstr>
      <vt:lpstr>PowerPoint 簡報</vt:lpstr>
      <vt:lpstr>過擬合 Overfitting</vt:lpstr>
      <vt:lpstr>什麼是 Overfitting</vt:lpstr>
      <vt:lpstr>在訓練集與測試集都不錯的模型</vt:lpstr>
      <vt:lpstr>過度訓練 (Overfitting) 的模型</vt:lpstr>
      <vt:lpstr>避免 Overfitting 的方法 - Regularization</vt:lpstr>
      <vt:lpstr>L1 and L2 Regularizer</vt:lpstr>
      <vt:lpstr>Early Stopping</vt:lpstr>
      <vt:lpstr>Early Stopping (cont.)</vt:lpstr>
      <vt:lpstr>Dropout</vt:lpstr>
      <vt:lpstr>Dropout (cont.)</vt:lpstr>
      <vt:lpstr>何謂 Model Ensemble</vt:lpstr>
      <vt:lpstr>Dropout &amp; Model Ensemble</vt:lpstr>
      <vt:lpstr>Dropout in Practice</vt:lpstr>
      <vt:lpstr>Dropout in Practice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深度學習導論 Introduction to Deep Learning</dc:title>
  <dc:creator>FW火風</dc:creator>
  <cp:lastModifiedBy>FCU_USER</cp:lastModifiedBy>
  <cp:revision>67</cp:revision>
  <dcterms:modified xsi:type="dcterms:W3CDTF">2019-02-27T13:23:45Z</dcterms:modified>
</cp:coreProperties>
</file>